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61" r:id="rId2"/>
    <p:sldId id="257" r:id="rId3"/>
    <p:sldId id="265" r:id="rId4"/>
    <p:sldId id="272" r:id="rId5"/>
    <p:sldId id="271" r:id="rId6"/>
    <p:sldId id="273" r:id="rId7"/>
    <p:sldId id="350" r:id="rId8"/>
    <p:sldId id="275" r:id="rId9"/>
    <p:sldId id="351" r:id="rId10"/>
    <p:sldId id="280" r:id="rId11"/>
    <p:sldId id="281" r:id="rId12"/>
    <p:sldId id="282" r:id="rId13"/>
    <p:sldId id="354" r:id="rId14"/>
    <p:sldId id="283" r:id="rId15"/>
    <p:sldId id="352" r:id="rId16"/>
    <p:sldId id="284" r:id="rId17"/>
    <p:sldId id="353" r:id="rId18"/>
    <p:sldId id="285" r:id="rId19"/>
    <p:sldId id="355" r:id="rId20"/>
    <p:sldId id="287" r:id="rId21"/>
    <p:sldId id="288" r:id="rId22"/>
    <p:sldId id="356" r:id="rId23"/>
    <p:sldId id="357" r:id="rId24"/>
    <p:sldId id="358" r:id="rId25"/>
    <p:sldId id="359" r:id="rId26"/>
    <p:sldId id="362" r:id="rId27"/>
    <p:sldId id="363" r:id="rId28"/>
    <p:sldId id="364" r:id="rId29"/>
    <p:sldId id="366" r:id="rId30"/>
    <p:sldId id="367" r:id="rId31"/>
    <p:sldId id="310" r:id="rId32"/>
    <p:sldId id="309" r:id="rId33"/>
    <p:sldId id="311" r:id="rId34"/>
    <p:sldId id="312" r:id="rId35"/>
    <p:sldId id="313" r:id="rId36"/>
    <p:sldId id="318" r:id="rId37"/>
    <p:sldId id="319" r:id="rId38"/>
    <p:sldId id="320" r:id="rId39"/>
    <p:sldId id="321" r:id="rId40"/>
    <p:sldId id="322" r:id="rId41"/>
    <p:sldId id="323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3" r:id="rId50"/>
    <p:sldId id="334" r:id="rId51"/>
    <p:sldId id="335" r:id="rId52"/>
    <p:sldId id="336" r:id="rId53"/>
    <p:sldId id="365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293" r:id="rId68"/>
    <p:sldId id="292" r:id="rId69"/>
    <p:sldId id="294" r:id="rId70"/>
    <p:sldId id="295" r:id="rId71"/>
    <p:sldId id="297" r:id="rId72"/>
    <p:sldId id="296" r:id="rId73"/>
    <p:sldId id="298" r:id="rId74"/>
    <p:sldId id="299" r:id="rId75"/>
    <p:sldId id="300" r:id="rId76"/>
    <p:sldId id="301" r:id="rId77"/>
    <p:sldId id="302" r:id="rId78"/>
    <p:sldId id="303" r:id="rId79"/>
    <p:sldId id="304" r:id="rId80"/>
    <p:sldId id="306" r:id="rId81"/>
    <p:sldId id="307" r:id="rId82"/>
    <p:sldId id="305" r:id="rId83"/>
    <p:sldId id="308" r:id="rId84"/>
    <p:sldId id="361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27AE2E-2325-CD4E-A27C-8BA2520DDAC4}">
          <p14:sldIdLst>
            <p14:sldId id="261"/>
            <p14:sldId id="257"/>
            <p14:sldId id="265"/>
            <p14:sldId id="272"/>
            <p14:sldId id="271"/>
            <p14:sldId id="273"/>
            <p14:sldId id="350"/>
            <p14:sldId id="275"/>
            <p14:sldId id="351"/>
            <p14:sldId id="280"/>
            <p14:sldId id="281"/>
            <p14:sldId id="282"/>
            <p14:sldId id="354"/>
            <p14:sldId id="283"/>
            <p14:sldId id="352"/>
            <p14:sldId id="284"/>
            <p14:sldId id="353"/>
            <p14:sldId id="285"/>
            <p14:sldId id="355"/>
            <p14:sldId id="287"/>
            <p14:sldId id="288"/>
            <p14:sldId id="356"/>
            <p14:sldId id="357"/>
            <p14:sldId id="358"/>
            <p14:sldId id="359"/>
            <p14:sldId id="362"/>
            <p14:sldId id="363"/>
            <p14:sldId id="364"/>
            <p14:sldId id="366"/>
            <p14:sldId id="367"/>
            <p14:sldId id="310"/>
            <p14:sldId id="309"/>
            <p14:sldId id="311"/>
            <p14:sldId id="312"/>
            <p14:sldId id="313"/>
            <p14:sldId id="318"/>
            <p14:sldId id="319"/>
            <p14:sldId id="320"/>
            <p14:sldId id="321"/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  <p14:sldId id="333"/>
            <p14:sldId id="334"/>
            <p14:sldId id="335"/>
            <p14:sldId id="336"/>
            <p14:sldId id="36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293"/>
            <p14:sldId id="292"/>
            <p14:sldId id="294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5"/>
            <p14:sldId id="308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5071" autoAdjust="0"/>
  </p:normalViewPr>
  <p:slideViewPr>
    <p:cSldViewPr snapToGrid="0">
      <p:cViewPr>
        <p:scale>
          <a:sx n="79" d="100"/>
          <a:sy n="79" d="100"/>
        </p:scale>
        <p:origin x="898" y="9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1245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7/17/2019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7/17/2019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7/17/2019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7/17/2019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7/17/2019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7/17/2019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7/17/2019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7/17/2019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7/17/2019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Projects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Prudhvinath Dittakavi 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D0F640-6EDC-6B46-919B-E5E014E7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36880"/>
            <a:ext cx="10789920" cy="548958"/>
          </a:xfrm>
        </p:spPr>
        <p:txBody>
          <a:bodyPr/>
          <a:lstStyle/>
          <a:p>
            <a:r>
              <a:rPr lang="en-US" dirty="0"/>
              <a:t>Exploratory Data Analysis – Univariate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4349E-ABF6-8C4C-8F98-66DD3E76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60" y="1290321"/>
            <a:ext cx="4714240" cy="44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3A9E7F-C6E3-4549-B9E8-836481836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5360" y="1085051"/>
            <a:ext cx="5084482" cy="470058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D0F640-6EDC-6B46-919B-E5E014E7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36880"/>
            <a:ext cx="10789920" cy="548958"/>
          </a:xfrm>
        </p:spPr>
        <p:txBody>
          <a:bodyPr/>
          <a:lstStyle/>
          <a:p>
            <a:r>
              <a:rPr lang="en-US" dirty="0"/>
              <a:t>Removing Outliers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0FE779-2897-CE44-A3E8-778C9CBA3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072361"/>
            <a:ext cx="5182897" cy="47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8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EE7394-A690-4643-91EC-C6DF218EF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719" y="985838"/>
            <a:ext cx="6868159" cy="2868627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D0F640-6EDC-6B46-919B-E5E014E7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36880"/>
            <a:ext cx="10789920" cy="548958"/>
          </a:xfrm>
        </p:spPr>
        <p:txBody>
          <a:bodyPr/>
          <a:lstStyle/>
          <a:p>
            <a:r>
              <a:rPr lang="en-US" dirty="0"/>
              <a:t>Categorical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B70B79-BB98-5F48-A91A-14F26D82D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09" y="3949556"/>
            <a:ext cx="6783069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5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9B99-8171-D04B-AB4A-B54A4344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982" y="390837"/>
            <a:ext cx="9601200" cy="1142385"/>
          </a:xfrm>
        </p:spPr>
        <p:txBody>
          <a:bodyPr/>
          <a:lstStyle/>
          <a:p>
            <a:r>
              <a:rPr lang="en-US" dirty="0"/>
              <a:t>Handling Low Frequency Categorical Columns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51E7B-3ED2-FC44-B94D-A9022374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81" y="2000285"/>
            <a:ext cx="10040469" cy="285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A86F2BA-A089-6F4F-A159-74BD69A29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654" y="1340867"/>
            <a:ext cx="4605971" cy="43989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D0F640-6EDC-6B46-919B-E5E014E7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36880"/>
            <a:ext cx="10789920" cy="548958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 between target variable and categorical variable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43109-EADC-BF42-94CA-97339075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707" y="1340867"/>
            <a:ext cx="4605972" cy="439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AB8C-2036-B945-A010-3C89632F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257274"/>
            <a:ext cx="11589249" cy="562946"/>
          </a:xfrm>
        </p:spPr>
        <p:txBody>
          <a:bodyPr/>
          <a:lstStyle/>
          <a:p>
            <a:r>
              <a:rPr lang="en-US" dirty="0"/>
              <a:t>Relation between target variable and continuous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91AD9-1AF7-B342-9114-61E6F368B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53" y="1078787"/>
            <a:ext cx="10321247" cy="4712413"/>
          </a:xfrm>
        </p:spPr>
        <p:txBody>
          <a:bodyPr/>
          <a:lstStyle/>
          <a:p>
            <a:r>
              <a:rPr lang="en-US" dirty="0"/>
              <a:t>Found Correlation between target variable y and the input variable 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1B99C-91CF-F14A-BECC-26220F12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25" y="1453680"/>
            <a:ext cx="9267291" cy="3247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DC465-3D75-DD44-ABE6-32511D162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16"/>
          <a:stretch/>
        </p:blipFill>
        <p:spPr>
          <a:xfrm>
            <a:off x="904124" y="5076242"/>
            <a:ext cx="9267291" cy="74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7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D0F640-6EDC-6B46-919B-E5E014E7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36880"/>
            <a:ext cx="10789920" cy="548958"/>
          </a:xfrm>
        </p:spPr>
        <p:txBody>
          <a:bodyPr>
            <a:normAutofit/>
          </a:bodyPr>
          <a:lstStyle/>
          <a:p>
            <a:r>
              <a:rPr lang="en-US" dirty="0"/>
              <a:t>Relation between all continuous variables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6CF1D9-E2D3-6E43-9A07-C23F6DD240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12" b="21022"/>
          <a:stretch/>
        </p:blipFill>
        <p:spPr>
          <a:xfrm>
            <a:off x="3154167" y="995074"/>
            <a:ext cx="4936504" cy="5087399"/>
          </a:xfrm>
        </p:spPr>
      </p:pic>
    </p:spTree>
    <p:extLst>
      <p:ext uri="{BB962C8B-B14F-4D97-AF65-F5344CB8AC3E}">
        <p14:creationId xmlns:p14="http://schemas.microsoft.com/office/powerpoint/2010/main" val="11461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FC69-7758-7842-A878-37452688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37" y="339467"/>
            <a:ext cx="9601200" cy="1142385"/>
          </a:xfrm>
        </p:spPr>
        <p:txBody>
          <a:bodyPr/>
          <a:lstStyle/>
          <a:p>
            <a:r>
              <a:rPr lang="en-US" dirty="0"/>
              <a:t>Handling Date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CA6EE8-B70F-1C4C-8B99-F9336746C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838" y="1796264"/>
            <a:ext cx="8393998" cy="4007853"/>
          </a:xfrm>
        </p:spPr>
      </p:pic>
    </p:spTree>
    <p:extLst>
      <p:ext uri="{BB962C8B-B14F-4D97-AF65-F5344CB8AC3E}">
        <p14:creationId xmlns:p14="http://schemas.microsoft.com/office/powerpoint/2010/main" val="34554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A8AF2-1F7B-3B40-B3DC-536F234E2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0" y="1676161"/>
            <a:ext cx="10149840" cy="4033998"/>
          </a:xfrm>
        </p:spPr>
        <p:txBody>
          <a:bodyPr>
            <a:normAutofit/>
          </a:bodyPr>
          <a:lstStyle/>
          <a:p>
            <a:r>
              <a:rPr lang="en-US" sz="2400" b="1" dirty="0"/>
              <a:t>Establish a Baseline </a:t>
            </a:r>
          </a:p>
          <a:p>
            <a:pPr lvl="1"/>
            <a:r>
              <a:rPr lang="en-US" dirty="0"/>
              <a:t>Why Baseline ?</a:t>
            </a:r>
          </a:p>
          <a:p>
            <a:pPr lvl="1"/>
            <a:r>
              <a:rPr lang="en-US" dirty="0"/>
              <a:t>Why Median as Baseline guess ?</a:t>
            </a:r>
          </a:p>
          <a:p>
            <a:pPr lvl="1"/>
            <a:r>
              <a:rPr lang="en-US" dirty="0"/>
              <a:t>Why Mean Absolute Error ? </a:t>
            </a:r>
          </a:p>
          <a:p>
            <a:pPr lvl="2"/>
            <a:r>
              <a:rPr lang="en-US" dirty="0"/>
              <a:t>Our Baseline guess has a mean absolute error of 25.</a:t>
            </a:r>
          </a:p>
          <a:p>
            <a:pPr lvl="2"/>
            <a:endParaRPr lang="en-US" dirty="0"/>
          </a:p>
          <a:p>
            <a:r>
              <a:rPr lang="en-US" sz="2400" b="1" dirty="0"/>
              <a:t>Imputing Missing Values </a:t>
            </a:r>
          </a:p>
          <a:p>
            <a:r>
              <a:rPr lang="en-US" sz="2400" b="1" dirty="0"/>
              <a:t>Scaling features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CFD629-1531-B841-98DB-103CAABF490B}"/>
              </a:ext>
            </a:extLst>
          </p:cNvPr>
          <p:cNvSpPr txBox="1">
            <a:spLocks/>
          </p:cNvSpPr>
          <p:nvPr/>
        </p:nvSpPr>
        <p:spPr>
          <a:xfrm>
            <a:off x="812800" y="3042602"/>
            <a:ext cx="10789920" cy="548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CBC66A-FF9D-704E-9075-D309C7EA2766}"/>
              </a:ext>
            </a:extLst>
          </p:cNvPr>
          <p:cNvSpPr txBox="1">
            <a:spLocks/>
          </p:cNvSpPr>
          <p:nvPr/>
        </p:nvSpPr>
        <p:spPr>
          <a:xfrm>
            <a:off x="1270000" y="598883"/>
            <a:ext cx="10789920" cy="5489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Things to be done after train test split</a:t>
            </a:r>
          </a:p>
        </p:txBody>
      </p:sp>
    </p:spTree>
    <p:extLst>
      <p:ext uri="{BB962C8B-B14F-4D97-AF65-F5344CB8AC3E}">
        <p14:creationId xmlns:p14="http://schemas.microsoft.com/office/powerpoint/2010/main" val="374579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5B4E-C53E-7841-9615-AAD4EDA8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40" y="360014"/>
            <a:ext cx="9601200" cy="562947"/>
          </a:xfrm>
        </p:spPr>
        <p:txBody>
          <a:bodyPr/>
          <a:lstStyle/>
          <a:p>
            <a:r>
              <a:rPr lang="en-US" dirty="0"/>
              <a:t>Model Building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DFFDE-10B8-3C45-9DC3-5A19C4894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277"/>
          <a:stretch/>
        </p:blipFill>
        <p:spPr>
          <a:xfrm>
            <a:off x="894709" y="1347913"/>
            <a:ext cx="5293760" cy="401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2A810A-CBCA-A843-AD58-A15704BC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89" y="1347913"/>
            <a:ext cx="4633302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End-to-End Data Science Project</a:t>
            </a:r>
          </a:p>
          <a:p>
            <a:r>
              <a:rPr lang="en-US" dirty="0"/>
              <a:t>Machine Learning from Scratch </a:t>
            </a:r>
          </a:p>
          <a:p>
            <a:r>
              <a:rPr lang="en-US" dirty="0"/>
              <a:t>Optimal Portfolio 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567CE-92C3-8C43-A503-6D162A8EF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" t="3226" r="1" b="6779"/>
          <a:stretch/>
        </p:blipFill>
        <p:spPr>
          <a:xfrm>
            <a:off x="559543" y="843599"/>
            <a:ext cx="7745857" cy="376904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D0F640-6EDC-6B46-919B-E5E014E7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36880"/>
            <a:ext cx="10789920" cy="548958"/>
          </a:xfrm>
        </p:spPr>
        <p:txBody>
          <a:bodyPr>
            <a:normAutofit/>
          </a:bodyPr>
          <a:lstStyle/>
          <a:p>
            <a:r>
              <a:rPr lang="en-US" dirty="0"/>
              <a:t>Model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C0158-7732-0642-A78C-6AF0458DEDC1}"/>
              </a:ext>
            </a:extLst>
          </p:cNvPr>
          <p:cNvSpPr txBox="1"/>
          <p:nvPr/>
        </p:nvSpPr>
        <p:spPr>
          <a:xfrm>
            <a:off x="323151" y="4612641"/>
            <a:ext cx="11033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A0403"/>
              </a:buClr>
              <a:buFont typeface="Wingdings" pitchFamily="2" charset="2"/>
              <a:buChar char="§"/>
            </a:pPr>
            <a:r>
              <a:rPr lang="en-US" dirty="0"/>
              <a:t>As Lasso’s MAE is higher than that of linear regression’s MAE, we can eliminate ridge, elastic net models.</a:t>
            </a:r>
          </a:p>
          <a:p>
            <a:pPr marL="285750" indent="-285750">
              <a:buClr>
                <a:srgbClr val="9A0403"/>
              </a:buClr>
              <a:buFont typeface="Wingdings" pitchFamily="2" charset="2"/>
              <a:buChar char="§"/>
            </a:pPr>
            <a:r>
              <a:rPr lang="en-US" dirty="0"/>
              <a:t>SVM and KNN are doing worse than baseline. So it is best not to choose these models.</a:t>
            </a:r>
          </a:p>
          <a:p>
            <a:pPr marL="285750" indent="-285750">
              <a:buClr>
                <a:srgbClr val="9A0403"/>
              </a:buClr>
              <a:buFont typeface="Wingdings" pitchFamily="2" charset="2"/>
              <a:buChar char="§"/>
            </a:pPr>
            <a:r>
              <a:rPr lang="en-US" dirty="0"/>
              <a:t>By far we can see random forest and gradient boosting are the models with lowest MAE. So we will start tuning these models.</a:t>
            </a:r>
          </a:p>
        </p:txBody>
      </p:sp>
    </p:spTree>
    <p:extLst>
      <p:ext uri="{BB962C8B-B14F-4D97-AF65-F5344CB8AC3E}">
        <p14:creationId xmlns:p14="http://schemas.microsoft.com/office/powerpoint/2010/main" val="404220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A8AF2-1F7B-3B40-B3DC-536F234E2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126" y="1787702"/>
            <a:ext cx="10546194" cy="4003499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Gradient Boosting Parameters </a:t>
            </a:r>
          </a:p>
          <a:p>
            <a:pPr marL="0" indent="0">
              <a:buNone/>
            </a:pPr>
            <a:r>
              <a:rPr lang="en-US" dirty="0"/>
              <a:t>    The overall parameters can be divided into 3 categories:</a:t>
            </a:r>
          </a:p>
          <a:p>
            <a:pPr lvl="1"/>
            <a:r>
              <a:rPr lang="en-US" b="1" dirty="0"/>
              <a:t>Tree-Specific Parameters:</a:t>
            </a:r>
            <a:r>
              <a:rPr lang="en-US" dirty="0"/>
              <a:t> These affect each individual tree in the model.</a:t>
            </a:r>
          </a:p>
          <a:p>
            <a:pPr lvl="1"/>
            <a:r>
              <a:rPr lang="en-US" b="1" dirty="0"/>
              <a:t>Boosting Parameters:</a:t>
            </a:r>
            <a:r>
              <a:rPr lang="en-US" dirty="0"/>
              <a:t> These affect the boosting operation in the model.</a:t>
            </a:r>
          </a:p>
          <a:p>
            <a:pPr lvl="1"/>
            <a:r>
              <a:rPr lang="en-US" b="1" dirty="0"/>
              <a:t>Miscellaneous Parameters:</a:t>
            </a:r>
            <a:r>
              <a:rPr lang="en-US" dirty="0"/>
              <a:t> Other parameters for overall functioning.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27432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D0F640-6EDC-6B46-919B-E5E014E7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1066799"/>
            <a:ext cx="10789920" cy="548958"/>
          </a:xfrm>
        </p:spPr>
        <p:txBody>
          <a:bodyPr>
            <a:normAutofit/>
          </a:bodyPr>
          <a:lstStyle/>
          <a:p>
            <a:r>
              <a:rPr lang="en-US" dirty="0"/>
              <a:t>Model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117179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94ED1-AA6D-F944-92C4-931D218E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56" y="457103"/>
            <a:ext cx="9601200" cy="579438"/>
          </a:xfrm>
        </p:spPr>
        <p:txBody>
          <a:bodyPr/>
          <a:lstStyle/>
          <a:p>
            <a:r>
              <a:rPr lang="en-US" dirty="0"/>
              <a:t>Model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61656-C9D0-4149-BBB2-FE04DE705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" t="12321"/>
          <a:stretch/>
        </p:blipFill>
        <p:spPr>
          <a:xfrm>
            <a:off x="2033080" y="1361871"/>
            <a:ext cx="7973402" cy="442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3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BBD957-13CD-1F4D-8FAF-9DBA4357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125186"/>
            <a:ext cx="8039100" cy="248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5B64BF-9BB7-1841-BFF9-8D544915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3614386"/>
            <a:ext cx="8039100" cy="230381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E7EFB6F-5210-D445-9A18-498DA096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360362"/>
            <a:ext cx="9601200" cy="579438"/>
          </a:xfrm>
        </p:spPr>
        <p:txBody>
          <a:bodyPr/>
          <a:lstStyle/>
          <a:p>
            <a:r>
              <a:rPr lang="en-US" dirty="0"/>
              <a:t>Random Search with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89303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DB14-54F2-DB4D-8154-AA20CD24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19" y="1181947"/>
            <a:ext cx="9923980" cy="562947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Evaluating if the model is under-fitted or over-fitted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78C78-B589-FA4C-9DCF-B9FD191C7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39767"/>
            <a:ext cx="9601200" cy="4311721"/>
          </a:xfrm>
        </p:spPr>
        <p:txBody>
          <a:bodyPr/>
          <a:lstStyle/>
          <a:p>
            <a:r>
              <a:rPr lang="en-US" dirty="0"/>
              <a:t>Using the best parameters obtained from random search with cross validation, a model is built.</a:t>
            </a:r>
          </a:p>
          <a:p>
            <a:r>
              <a:rPr lang="en-US" dirty="0"/>
              <a:t>The training score obtained is: 7.104 Mean Absolute Error</a:t>
            </a:r>
          </a:p>
          <a:p>
            <a:r>
              <a:rPr lang="en-US" dirty="0"/>
              <a:t>The test score obtained is: 9.024 Mean Absolute Error</a:t>
            </a:r>
          </a:p>
          <a:p>
            <a:r>
              <a:rPr lang="en-US" dirty="0"/>
              <a:t>The test score(MAE) is almost 27% higher than the train score. This means that the model is over-fitted. </a:t>
            </a:r>
          </a:p>
          <a:p>
            <a:r>
              <a:rPr lang="en-US" dirty="0"/>
              <a:t>To handle the over-fitting, the model should be made less complex.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1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F2DD-E4C0-834B-AF4C-D19EC858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912" y="501511"/>
            <a:ext cx="9601200" cy="562947"/>
          </a:xfrm>
        </p:spPr>
        <p:txBody>
          <a:bodyPr/>
          <a:lstStyle/>
          <a:p>
            <a:r>
              <a:rPr lang="en-US" dirty="0"/>
              <a:t>Handling over-fit of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A19C6-3F56-2644-9E4E-E497D3AC4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4038" y="1387937"/>
            <a:ext cx="4585093" cy="4405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79A5F-B46C-E041-9C3A-FA5412CB0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19" y="2294169"/>
            <a:ext cx="6533319" cy="2269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F6AC13-1FB8-EE45-9E1E-8CAE4179BFEC}"/>
              </a:ext>
            </a:extLst>
          </p:cNvPr>
          <p:cNvSpPr txBox="1"/>
          <p:nvPr/>
        </p:nvSpPr>
        <p:spPr>
          <a:xfrm>
            <a:off x="522912" y="1656387"/>
            <a:ext cx="4200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Finding the optimal number of tress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048BF-F54E-9047-97CC-B36A8D895CB9}"/>
              </a:ext>
            </a:extLst>
          </p:cNvPr>
          <p:cNvSpPr txBox="1"/>
          <p:nvPr/>
        </p:nvSpPr>
        <p:spPr>
          <a:xfrm>
            <a:off x="440719" y="5016947"/>
            <a:ext cx="5157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optimal number of trees selected is 300</a:t>
            </a:r>
          </a:p>
        </p:txBody>
      </p:sp>
    </p:spTree>
    <p:extLst>
      <p:ext uri="{BB962C8B-B14F-4D97-AF65-F5344CB8AC3E}">
        <p14:creationId xmlns:p14="http://schemas.microsoft.com/office/powerpoint/2010/main" val="80316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044EB9-264A-1940-A42B-D77DDF010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8851" y="1812105"/>
            <a:ext cx="3890124" cy="38193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8F0586-9550-4644-A4A8-88D17DF5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8" y="2461160"/>
            <a:ext cx="6972113" cy="2264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8A9D54-69F2-954B-9C9B-F3820A384E06}"/>
              </a:ext>
            </a:extLst>
          </p:cNvPr>
          <p:cNvSpPr/>
          <p:nvPr/>
        </p:nvSpPr>
        <p:spPr>
          <a:xfrm>
            <a:off x="597968" y="1869033"/>
            <a:ext cx="5468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Finding the optimal number of maximum depth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E7592-3F24-A94C-80A5-B9A93DE3C87E}"/>
              </a:ext>
            </a:extLst>
          </p:cNvPr>
          <p:cNvSpPr txBox="1"/>
          <p:nvPr/>
        </p:nvSpPr>
        <p:spPr>
          <a:xfrm>
            <a:off x="688368" y="5262167"/>
            <a:ext cx="4913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optimal maximum depth selected is 4</a:t>
            </a:r>
          </a:p>
        </p:txBody>
      </p:sp>
    </p:spTree>
    <p:extLst>
      <p:ext uri="{BB962C8B-B14F-4D97-AF65-F5344CB8AC3E}">
        <p14:creationId xmlns:p14="http://schemas.microsoft.com/office/powerpoint/2010/main" val="225212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8A9D54-69F2-954B-9C9B-F3820A384E06}"/>
              </a:ext>
            </a:extLst>
          </p:cNvPr>
          <p:cNvSpPr/>
          <p:nvPr/>
        </p:nvSpPr>
        <p:spPr>
          <a:xfrm>
            <a:off x="597968" y="1869033"/>
            <a:ext cx="4844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Finding the optimal minimum sample leaf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E7592-3F24-A94C-80A5-B9A93DE3C87E}"/>
              </a:ext>
            </a:extLst>
          </p:cNvPr>
          <p:cNvSpPr txBox="1"/>
          <p:nvPr/>
        </p:nvSpPr>
        <p:spPr>
          <a:xfrm>
            <a:off x="688368" y="5262167"/>
            <a:ext cx="5513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optimal minimum sample leaf selected is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25717-57E3-8846-90AA-67768523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26" y="2569241"/>
            <a:ext cx="7075826" cy="230512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E3C0C2-C7FE-4A47-87BF-098F96891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364" b="4927"/>
          <a:stretch/>
        </p:blipFill>
        <p:spPr>
          <a:xfrm>
            <a:off x="7703910" y="2269143"/>
            <a:ext cx="3890122" cy="33158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D81CE2-47E2-0443-AF04-73952CBB9332}"/>
              </a:ext>
            </a:extLst>
          </p:cNvPr>
          <p:cNvSpPr txBox="1"/>
          <p:nvPr/>
        </p:nvSpPr>
        <p:spPr>
          <a:xfrm>
            <a:off x="8118288" y="1961366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Performance vs Min Sample Leaf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712F0-9AF1-8C4A-8140-8260E7394DC2}"/>
              </a:ext>
            </a:extLst>
          </p:cNvPr>
          <p:cNvSpPr txBox="1"/>
          <p:nvPr/>
        </p:nvSpPr>
        <p:spPr>
          <a:xfrm>
            <a:off x="8551098" y="5514274"/>
            <a:ext cx="1965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Minimum Sample Leaf</a:t>
            </a:r>
          </a:p>
        </p:txBody>
      </p:sp>
    </p:spTree>
    <p:extLst>
      <p:ext uri="{BB962C8B-B14F-4D97-AF65-F5344CB8AC3E}">
        <p14:creationId xmlns:p14="http://schemas.microsoft.com/office/powerpoint/2010/main" val="416163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087C-B5AC-9A46-8413-3FD5A14C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998" y="1212770"/>
            <a:ext cx="9601200" cy="562947"/>
          </a:xfrm>
        </p:spPr>
        <p:txBody>
          <a:bodyPr/>
          <a:lstStyle/>
          <a:p>
            <a:r>
              <a:rPr lang="en-US" dirty="0"/>
              <a:t>After fitting the model with new optimal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14883-F2DF-4149-A123-2F2795ADF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347" y="2391747"/>
            <a:ext cx="9499315" cy="3962400"/>
          </a:xfrm>
        </p:spPr>
        <p:txBody>
          <a:bodyPr/>
          <a:lstStyle/>
          <a:p>
            <a:r>
              <a:rPr lang="en-US" dirty="0"/>
              <a:t>The training score increased from 7.104 to 8.02</a:t>
            </a:r>
          </a:p>
          <a:p>
            <a:r>
              <a:rPr lang="en-US" dirty="0"/>
              <a:t>The test score increased from 9.024 to 9.12</a:t>
            </a:r>
          </a:p>
          <a:p>
            <a:r>
              <a:rPr lang="en-US" dirty="0"/>
              <a:t>Now, the test score is 13% more than that of training score compared to the previous difference of 27%.</a:t>
            </a:r>
          </a:p>
        </p:txBody>
      </p:sp>
    </p:spTree>
    <p:extLst>
      <p:ext uri="{BB962C8B-B14F-4D97-AF65-F5344CB8AC3E}">
        <p14:creationId xmlns:p14="http://schemas.microsoft.com/office/powerpoint/2010/main" val="34000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9F74-76A1-4C29-90A4-7B7478A8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06055"/>
            <a:ext cx="9601200" cy="602202"/>
          </a:xfrm>
        </p:spPr>
        <p:txBody>
          <a:bodyPr/>
          <a:lstStyle/>
          <a:p>
            <a:r>
              <a:rPr lang="en-US" dirty="0"/>
              <a:t>Relative Feature Importance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798941-8E4D-4B73-AC31-2E7C5D7E9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97" r="243"/>
          <a:stretch/>
        </p:blipFill>
        <p:spPr>
          <a:xfrm>
            <a:off x="2475736" y="2159000"/>
            <a:ext cx="7240528" cy="35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Data Science Project</a:t>
            </a:r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072DF-C57C-454B-B2C1-640AE83EA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86402"/>
          </a:xfrm>
        </p:spPr>
        <p:txBody>
          <a:bodyPr/>
          <a:lstStyle/>
          <a:p>
            <a:r>
              <a:rPr lang="en-US" b="0" dirty="0"/>
              <a:t>Local Interpretable Model-Agnostic Explanations 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E17E96-5274-4CD7-B26D-DB0E05528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557" y="1729510"/>
            <a:ext cx="728688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4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from Scratch </a:t>
            </a:r>
          </a:p>
        </p:txBody>
      </p:sp>
    </p:spTree>
    <p:extLst>
      <p:ext uri="{BB962C8B-B14F-4D97-AF65-F5344CB8AC3E}">
        <p14:creationId xmlns:p14="http://schemas.microsoft.com/office/powerpoint/2010/main" val="6634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BC56-2844-D447-B270-2AA4B5AEA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7DA373-06CE-CB4B-AA97-A3EE7FAA6C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452283"/>
                <a:ext cx="9601200" cy="43389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Machine learning provides systems the ability to automatically learn and improve from experience without being explicitly programmed. </a:t>
                </a:r>
                <a:r>
                  <a:rPr lang="en-US" b="1" dirty="0"/>
                  <a:t>Machine learning focuses on the development of computer programs</a:t>
                </a:r>
                <a:r>
                  <a:rPr lang="en-US" dirty="0"/>
                  <a:t> that can access data and use it learn for themselves.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Supervised machine learning algorithms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be the independent variables</a:t>
                </a:r>
              </a:p>
              <a:p>
                <a:r>
                  <a:rPr lang="en-US" dirty="0"/>
                  <a:t>y be the dependent variable </a:t>
                </a:r>
              </a:p>
              <a:p>
                <a:r>
                  <a:rPr lang="en-US" dirty="0"/>
                  <a:t>To find the function </a:t>
                </a:r>
                <a:r>
                  <a:rPr lang="en-US" i="1" dirty="0"/>
                  <a:t>f</a:t>
                </a:r>
                <a:r>
                  <a:rPr lang="en-US" dirty="0"/>
                  <a:t> such that 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f(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) = y</a:t>
                </a:r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7DA373-06CE-CB4B-AA97-A3EE7FAA6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452283"/>
                <a:ext cx="9601200" cy="4338918"/>
              </a:xfrm>
              <a:blipFill>
                <a:blip r:embed="rId2"/>
                <a:stretch>
                  <a:fillRect l="-661" t="-1166" r="-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2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67FC-6F5F-B847-88E2-8B7CAF28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>
            <a:normAutofit fontScale="90000"/>
          </a:bodyPr>
          <a:lstStyle/>
          <a:p>
            <a:r>
              <a:rPr lang="en-US" dirty="0"/>
              <a:t>Code Structure for implementation of each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62E93-DAA9-2342-A869-37A24B4A9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44707"/>
            <a:ext cx="9601200" cy="4446494"/>
          </a:xfrm>
        </p:spPr>
        <p:txBody>
          <a:bodyPr/>
          <a:lstStyle/>
          <a:p>
            <a:r>
              <a:rPr lang="en-US" dirty="0"/>
              <a:t>init function to initialize all the parameters required for the algorithm.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C0A32-6B99-BF40-944F-6C761F9A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930" y="2082240"/>
            <a:ext cx="8958140" cy="323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4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62E93-DAA9-2342-A869-37A24B4A9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57201"/>
            <a:ext cx="10945906" cy="5271246"/>
          </a:xfrm>
        </p:spPr>
        <p:txBody>
          <a:bodyPr/>
          <a:lstStyle/>
          <a:p>
            <a:r>
              <a:rPr lang="en-US" dirty="0"/>
              <a:t>Converting data into numpy matrices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1F76F-0871-AA45-9FB9-5FDC9ED65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98" y="1129553"/>
            <a:ext cx="76835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3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62E93-DAA9-2342-A869-37A24B4A9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57201"/>
            <a:ext cx="10945906" cy="5271246"/>
          </a:xfrm>
        </p:spPr>
        <p:txBody>
          <a:bodyPr/>
          <a:lstStyle/>
          <a:p>
            <a:r>
              <a:rPr lang="en-US" dirty="0"/>
              <a:t>Fitting the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Predicting the data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Calculating the score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C8B496-0562-0D46-A17E-6D560209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0" y="2705846"/>
            <a:ext cx="5850649" cy="1421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2B34DC-664F-5941-903F-BACDF58D6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44"/>
          <a:stretch/>
        </p:blipFill>
        <p:spPr>
          <a:xfrm>
            <a:off x="2698750" y="4750547"/>
            <a:ext cx="5503956" cy="977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310856-157D-574D-827C-8E8E6EEB42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408"/>
          <a:stretch/>
        </p:blipFill>
        <p:spPr>
          <a:xfrm>
            <a:off x="2698750" y="768351"/>
            <a:ext cx="5850649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0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FCE7-6957-CC47-8BE3-B570E574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23" y="468368"/>
            <a:ext cx="9601200" cy="562947"/>
          </a:xfrm>
        </p:spPr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37054-3898-4E44-9F11-6B6C1732A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064" y="1264566"/>
            <a:ext cx="9601200" cy="4706471"/>
          </a:xfrm>
        </p:spPr>
        <p:txBody>
          <a:bodyPr/>
          <a:lstStyle/>
          <a:p>
            <a:r>
              <a:rPr lang="en-US" dirty="0"/>
              <a:t>Hypothesis function: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Cost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Calculating the values of 𝜽 such that cost function is minimum</a:t>
            </a:r>
          </a:p>
          <a:p>
            <a:pPr lvl="5"/>
            <a:endParaRPr lang="en-US" dirty="0"/>
          </a:p>
        </p:txBody>
      </p:sp>
      <p:pic>
        <p:nvPicPr>
          <p:cNvPr id="1026" name="Picture 2" descr="\[h_{\theta}(x)=\theta_0x_0+\theta_1x_1+\cdots+\theta_nx_n\]">
            <a:extLst>
              <a:ext uri="{FF2B5EF4-FFF2-40B4-BE49-F238E27FC236}">
                <a16:creationId xmlns:a16="http://schemas.microsoft.com/office/drawing/2014/main" id="{B8B84EB4-7915-E645-BD53-FBB8A5F0B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854" y="1769221"/>
            <a:ext cx="3225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[J(\theta_{0...n})=\frac{1}{2m}\sum_{i=1}^{m}(h_{\theta}(x^{(i)})-y^{(i)})^2\]">
            <a:extLst>
              <a:ext uri="{FF2B5EF4-FFF2-40B4-BE49-F238E27FC236}">
                <a16:creationId xmlns:a16="http://schemas.microsoft.com/office/drawing/2014/main" id="{683889FE-E127-CB42-BF8E-59A027B1C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54" y="2983846"/>
            <a:ext cx="33782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[\theta=(X^TX)^{-1}X^Ty\]">
            <a:extLst>
              <a:ext uri="{FF2B5EF4-FFF2-40B4-BE49-F238E27FC236}">
                <a16:creationId xmlns:a16="http://schemas.microsoft.com/office/drawing/2014/main" id="{9F2DCEF5-E870-8F40-B4F3-71822D462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613" y="5520389"/>
            <a:ext cx="2123882" cy="31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\[\frac{\partial J}{\partial \theta}=2X^TX\theta-2X^{T}y=0\]">
            <a:extLst>
              <a:ext uri="{FF2B5EF4-FFF2-40B4-BE49-F238E27FC236}">
                <a16:creationId xmlns:a16="http://schemas.microsoft.com/office/drawing/2014/main" id="{2A02B5DB-E7E6-F043-B61D-CF2AF0895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12" y="4806578"/>
            <a:ext cx="2641600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\[h_{\theta}(x)=\theta^Tx\]">
            <a:extLst>
              <a:ext uri="{FF2B5EF4-FFF2-40B4-BE49-F238E27FC236}">
                <a16:creationId xmlns:a16="http://schemas.microsoft.com/office/drawing/2014/main" id="{221BFEDD-9969-1245-8C3F-9FB09CFC1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09" y="2212228"/>
            <a:ext cx="12065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\[J(\theta)=\frac{1}{2m}(X\theta-y)^T(X\theta-y)\]">
            <a:extLst>
              <a:ext uri="{FF2B5EF4-FFF2-40B4-BE49-F238E27FC236}">
                <a16:creationId xmlns:a16="http://schemas.microsoft.com/office/drawing/2014/main" id="{381F209C-7A9C-9C4F-886E-66952410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54" y="3690190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0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E8FA-41BF-3048-9651-DE1FAA48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en-US" dirty="0"/>
              <a:t>Implementation of Linear Regression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0D5E-1F77-6040-96E7-F67031D33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01271"/>
            <a:ext cx="9601200" cy="458992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Adding a column of 1s to the feature matrix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A0348-F2CD-E948-97DA-EFA33B1A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899" y="2769347"/>
            <a:ext cx="4356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1314-F51B-D545-AED3-B030BA75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491229"/>
          </a:xfrm>
        </p:spPr>
        <p:txBody>
          <a:bodyPr>
            <a:normAutofit fontScale="90000"/>
          </a:bodyPr>
          <a:lstStyle/>
          <a:p>
            <a:r>
              <a:rPr lang="en-US" dirty="0"/>
              <a:t>Fitting the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4029CB-649C-7049-B8EF-8B6F13575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986"/>
          <a:stretch/>
        </p:blipFill>
        <p:spPr>
          <a:xfrm>
            <a:off x="1501159" y="1492250"/>
            <a:ext cx="8795117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5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1314-F51B-D545-AED3-B030BA75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491229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</a:t>
            </a:r>
          </a:p>
        </p:txBody>
      </p:sp>
      <p:pic>
        <p:nvPicPr>
          <p:cNvPr id="5" name="Picture 10" descr="\[h_{\theta}(x)=\theta^Tx\]">
            <a:extLst>
              <a:ext uri="{FF2B5EF4-FFF2-40B4-BE49-F238E27FC236}">
                <a16:creationId xmlns:a16="http://schemas.microsoft.com/office/drawing/2014/main" id="{628F31F7-94DA-0E42-A9DA-D902BAA0F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797" y="1354791"/>
            <a:ext cx="12065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F38B6D-BE42-C54F-A5D6-14971C89F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275914"/>
            <a:ext cx="93345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6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9ED4-169D-CF41-8FBF-7BD1BBA6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Project1: End-to –End Data Science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0CC1-C71D-574E-8720-BF27B565B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Problem Statement</a:t>
            </a:r>
          </a:p>
          <a:p>
            <a:pPr marL="0" indent="0">
              <a:buNone/>
            </a:pPr>
            <a:r>
              <a:rPr lang="en-US" dirty="0"/>
              <a:t>Use the provided building energy data to develop a model that can predict a building's Energy Star score, and then interpret the results to find the variables that are most predictive of the score.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Supervised problem: </a:t>
            </a:r>
            <a:r>
              <a:rPr lang="en-US" dirty="0"/>
              <a:t>We are given both the features and the target</a:t>
            </a:r>
          </a:p>
          <a:p>
            <a:pPr marL="0" indent="0">
              <a:buNone/>
            </a:pPr>
            <a:r>
              <a:rPr lang="en-US" b="1" dirty="0"/>
              <a:t>Regression problem: </a:t>
            </a:r>
            <a:r>
              <a:rPr lang="en-US" dirty="0"/>
              <a:t>The target is a continuous variable, in this case ranging from 0-100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1314-F51B-D545-AED3-B030BA75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212" y="1032771"/>
            <a:ext cx="9601200" cy="491229"/>
          </a:xfrm>
        </p:spPr>
        <p:txBody>
          <a:bodyPr>
            <a:normAutofit fontScale="90000"/>
          </a:bodyPr>
          <a:lstStyle/>
          <a:p>
            <a:r>
              <a:rPr lang="en-US" dirty="0"/>
              <a:t>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8E23F-3E36-9C4A-B569-7BAEAE82A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70" y="2603500"/>
            <a:ext cx="9601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3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1314-F51B-D545-AED3-B030BA75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847" y="450065"/>
            <a:ext cx="9601200" cy="491229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with closed form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F85D6E-52A7-1E4F-BDE4-B55E966F98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201271"/>
                <a:ext cx="9601200" cy="4589929"/>
              </a:xfrm>
            </p:spPr>
            <p:txBody>
              <a:bodyPr>
                <a:normAutofit/>
              </a:bodyPr>
              <a:lstStyle/>
              <a:p>
                <a:pPr fontAlgn="base"/>
                <a:r>
                  <a:rPr lang="en-US" dirty="0"/>
                  <a:t>In linear regression, it may be impractical to use the formula when then number of rows is very high.</a:t>
                </a:r>
              </a:p>
              <a:p>
                <a:r>
                  <a:rPr lang="en-US" dirty="0"/>
                  <a:t>Consider the following equation, </a:t>
                </a:r>
              </a:p>
              <a:p>
                <a:endParaRPr lang="en-US" dirty="0"/>
              </a:p>
              <a:p>
                <a:r>
                  <a:rPr lang="en-US" dirty="0"/>
                  <a:t>To compute the inverse itself, the computational complexity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). This is very difficult to compute when N is very high. </a:t>
                </a:r>
              </a:p>
              <a:p>
                <a:r>
                  <a:rPr lang="en-US" dirty="0"/>
                  <a:t>When it comes to generic optimization like adding regularization terms to the cost function, the closed form solution is not very effective.</a:t>
                </a:r>
              </a:p>
              <a:p>
                <a:r>
                  <a:rPr lang="en-US" dirty="0"/>
                  <a:t>Many non-linear complex problems do not have a closed form solution. </a:t>
                </a:r>
              </a:p>
              <a:p>
                <a:r>
                  <a:rPr lang="en-US" dirty="0"/>
                  <a:t>In closed form solution, one of the assumption is the number of data points should is greater than number of features.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DF85D6E-52A7-1E4F-BDE4-B55E966F98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201271"/>
                <a:ext cx="9601200" cy="4589929"/>
              </a:xfrm>
              <a:blipFill>
                <a:blip r:embed="rId2"/>
                <a:stretch>
                  <a:fillRect l="-528" t="-1381" r="-1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 descr="\[\theta=(X^TX)^{-1}X^Ty\]">
            <a:extLst>
              <a:ext uri="{FF2B5EF4-FFF2-40B4-BE49-F238E27FC236}">
                <a16:creationId xmlns:a16="http://schemas.microsoft.com/office/drawing/2014/main" id="{49E6201A-64EF-A649-A4ED-6BD61359D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178" y="2562036"/>
            <a:ext cx="2123882" cy="31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85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7EFF-1583-E743-9A2F-D02E5215E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446406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356BF-04DD-1942-9D4C-7205106D4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0929" y="1398495"/>
            <a:ext cx="9601200" cy="4392706"/>
          </a:xfrm>
        </p:spPr>
        <p:txBody>
          <a:bodyPr/>
          <a:lstStyle/>
          <a:p>
            <a:r>
              <a:rPr lang="en-US" dirty="0"/>
              <a:t>Cost Function: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Finding the parameters such that the cost function is minimum: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7" name="Picture 3" descr="https://miro.medium.com/max/496/1*O0VceUdYADRY3FoTbBrqMA.png">
            <a:extLst>
              <a:ext uri="{FF2B5EF4-FFF2-40B4-BE49-F238E27FC236}">
                <a16:creationId xmlns:a16="http://schemas.microsoft.com/office/drawing/2014/main" id="{4426174B-5FD8-FB4B-B614-0F0A1C9E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23" y="1674159"/>
            <a:ext cx="31496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0DEF9-E99B-AC4B-BA8F-4B22701C6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47" y="3819939"/>
            <a:ext cx="3608292" cy="1619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7D42D-2831-0C40-B92A-602005625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856" y="3429000"/>
            <a:ext cx="4348581" cy="23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267E-E334-5341-84D3-6D362611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en-US" dirty="0"/>
              <a:t>Stochastic Gradient Descent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2BCE86-B1BB-A345-8B4D-FB738BF8B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28" t="27306" r="64491" b="28413"/>
          <a:stretch/>
        </p:blipFill>
        <p:spPr>
          <a:xfrm>
            <a:off x="3240738" y="3958664"/>
            <a:ext cx="1622612" cy="1075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20ECB-BE8B-CC45-B9E6-D46A9C0ED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56" t="23191" r="2261" b="25812"/>
          <a:stretch/>
        </p:blipFill>
        <p:spPr>
          <a:xfrm>
            <a:off x="4863350" y="3886531"/>
            <a:ext cx="2622177" cy="1220506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F740F36-1CB1-0D42-890C-1A3B109C99C1}"/>
              </a:ext>
            </a:extLst>
          </p:cNvPr>
          <p:cNvSpPr/>
          <p:nvPr/>
        </p:nvSpPr>
        <p:spPr>
          <a:xfrm rot="16200000">
            <a:off x="5729570" y="4323745"/>
            <a:ext cx="255494" cy="182207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C9C88-0EC1-1C49-B315-2E5F7D119424}"/>
              </a:ext>
            </a:extLst>
          </p:cNvPr>
          <p:cNvSpPr txBox="1"/>
          <p:nvPr/>
        </p:nvSpPr>
        <p:spPr>
          <a:xfrm>
            <a:off x="5245611" y="536253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term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CD3AD3-BE68-E341-ABBC-7BC705AB7D01}"/>
              </a:ext>
            </a:extLst>
          </p:cNvPr>
          <p:cNvSpPr/>
          <p:nvPr/>
        </p:nvSpPr>
        <p:spPr>
          <a:xfrm>
            <a:off x="773681" y="1417258"/>
            <a:ext cx="85020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D03500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444950"/>
                </a:solidFill>
              </a:rPr>
              <a:t>In stochastic Gradient Descent, we use one example or one training sample at each iteration instead of using whole dataset to sum all for every steps</a:t>
            </a:r>
          </a:p>
          <a:p>
            <a:pPr marL="285750" indent="-285750">
              <a:buClr>
                <a:srgbClr val="D03500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444950"/>
                </a:solidFill>
              </a:rPr>
              <a:t>SGD is widely used for larger dataset trainings and computationally faster and can be trained in parallel </a:t>
            </a:r>
          </a:p>
          <a:p>
            <a:pPr marL="285750" indent="-285750">
              <a:buClr>
                <a:srgbClr val="D03500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rgbClr val="444950"/>
                </a:solidFill>
              </a:rPr>
              <a:t>Need to randomly shuffle the training examples before calculating it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93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86CE-AECE-E548-B1BA-61400C8F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847" y="351828"/>
            <a:ext cx="9601200" cy="464335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670A3-20F2-3640-8D32-31A13C878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075765"/>
            <a:ext cx="9601200" cy="4715435"/>
          </a:xfrm>
        </p:spPr>
        <p:txBody>
          <a:bodyPr/>
          <a:lstStyle/>
          <a:p>
            <a:r>
              <a:rPr lang="en-US" dirty="0"/>
              <a:t>Initializing coefficients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Shuffling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CDD9E-D35E-EF4F-956A-E0EBDFEB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64" y="1596092"/>
            <a:ext cx="7207652" cy="1909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F0EC4-61D3-B34D-9BB9-D5BE4A28D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64" y="4285130"/>
            <a:ext cx="7387818" cy="141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2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D70D-D188-B44F-8558-2844F4F6C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59" y="259977"/>
            <a:ext cx="10910047" cy="5567082"/>
          </a:xfrm>
        </p:spPr>
        <p:txBody>
          <a:bodyPr/>
          <a:lstStyle/>
          <a:p>
            <a:r>
              <a:rPr lang="en-US" dirty="0"/>
              <a:t>Update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Dynamic learning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1B556-9581-7C47-9528-D306C337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1" y="801595"/>
            <a:ext cx="8389844" cy="2310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F8542-A29D-4449-B21D-00DC362B1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1" y="3745753"/>
            <a:ext cx="8413113" cy="208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2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B9CB-115B-DE4C-8C0F-AA64DC240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8" y="510988"/>
            <a:ext cx="9964271" cy="5280212"/>
          </a:xfrm>
        </p:spPr>
        <p:txBody>
          <a:bodyPr/>
          <a:lstStyle/>
          <a:p>
            <a:r>
              <a:rPr lang="en-US" dirty="0"/>
              <a:t>Fitting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571B5-744C-9441-95AD-B85B760A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4" y="1066800"/>
            <a:ext cx="9603441" cy="46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8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FAF9-F54D-BC43-84AC-94A7627B0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29" y="230959"/>
            <a:ext cx="9601200" cy="562947"/>
          </a:xfrm>
        </p:spPr>
        <p:txBody>
          <a:bodyPr/>
          <a:lstStyle/>
          <a:p>
            <a:r>
              <a:rPr lang="en-US" dirty="0"/>
              <a:t>KNN Regressor and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B995B-88FE-7A46-8CED-79FE74357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106" y="995082"/>
            <a:ext cx="10757647" cy="49933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KNN is a simple algorithm that stores all available cases and classifies new cases based on a similarity measure.</a:t>
            </a:r>
          </a:p>
          <a:p>
            <a:r>
              <a:rPr lang="en-US" dirty="0"/>
              <a:t>It belongs to a non-parametric machine learning algorithm.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Similarity Measures</a:t>
            </a:r>
          </a:p>
          <a:p>
            <a:pPr marL="0" indent="0">
              <a:buNone/>
            </a:pPr>
            <a:r>
              <a:rPr lang="en-US" dirty="0"/>
              <a:t>For numeric features: 				For Categorical features: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Euclidean 				    Hamming</a:t>
            </a:r>
          </a:p>
          <a:p>
            <a:pPr marL="0" indent="0">
              <a:buNone/>
            </a:pPr>
            <a:r>
              <a:rPr lang="en-US" dirty="0"/>
              <a:t>               </a:t>
            </a:r>
          </a:p>
          <a:p>
            <a:pPr marL="0" indent="0">
              <a:buNone/>
            </a:pPr>
            <a:r>
              <a:rPr lang="en-US" dirty="0"/>
              <a:t>              Manhattan</a:t>
            </a:r>
          </a:p>
        </p:txBody>
      </p:sp>
      <p:pic>
        <p:nvPicPr>
          <p:cNvPr id="9218" name="Picture 2" descr="https://www.saedsayad.com/images/KNN_similarity.png">
            <a:extLst>
              <a:ext uri="{FF2B5EF4-FFF2-40B4-BE49-F238E27FC236}">
                <a16:creationId xmlns:a16="http://schemas.microsoft.com/office/drawing/2014/main" id="{703E43C6-AF18-9F4D-A421-7EA1CC219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8" t="13088" r="10380" b="30890"/>
          <a:stretch/>
        </p:blipFill>
        <p:spPr bwMode="auto">
          <a:xfrm>
            <a:off x="3191435" y="3876705"/>
            <a:ext cx="2017059" cy="218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996883-7EEA-CF41-BD6F-6F7093A63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72" t="13005" r="13833" b="37649"/>
          <a:stretch/>
        </p:blipFill>
        <p:spPr>
          <a:xfrm>
            <a:off x="7790329" y="4114801"/>
            <a:ext cx="2537012" cy="18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CDFAA-7E56-464D-A7E1-07AC6829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58239"/>
            <a:ext cx="9601200" cy="56294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B8AD6-CF1B-0842-AA9F-8BFEDA75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57" y="1020195"/>
            <a:ext cx="9888072" cy="513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6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27451-6A11-DA46-8DD9-D70B1BE93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41" y="546847"/>
            <a:ext cx="10596283" cy="5163671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endParaRPr lang="en-US" b="1" dirty="0"/>
          </a:p>
          <a:p>
            <a:pPr marL="0" indent="0" fontAlgn="base">
              <a:buNone/>
            </a:pPr>
            <a:r>
              <a:rPr lang="en-US" b="1" dirty="0"/>
              <a:t>Benefits of Nonparametric Machine Learning Algorithms:</a:t>
            </a:r>
          </a:p>
          <a:p>
            <a:pPr fontAlgn="base"/>
            <a:r>
              <a:rPr lang="en-US" b="1" dirty="0"/>
              <a:t>Flexibility</a:t>
            </a:r>
            <a:r>
              <a:rPr lang="en-US" dirty="0"/>
              <a:t>: Capable of fitting a large number of functional forms.</a:t>
            </a:r>
          </a:p>
          <a:p>
            <a:pPr fontAlgn="base"/>
            <a:r>
              <a:rPr lang="en-US" b="1" dirty="0"/>
              <a:t>Power</a:t>
            </a:r>
            <a:r>
              <a:rPr lang="en-US" dirty="0"/>
              <a:t>: No assumptions (or weak assumptions) about the underlying function.</a:t>
            </a:r>
          </a:p>
          <a:p>
            <a:pPr fontAlgn="base"/>
            <a:r>
              <a:rPr lang="en-US" b="1" dirty="0"/>
              <a:t>Performance</a:t>
            </a:r>
            <a:r>
              <a:rPr lang="en-US" dirty="0"/>
              <a:t>: Can result in higher performance models for prediction.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r>
              <a:rPr lang="en-US" b="1" dirty="0"/>
              <a:t>Limitations of Nonparametric Machine Learning Algorithms:</a:t>
            </a:r>
          </a:p>
          <a:p>
            <a:pPr fontAlgn="base"/>
            <a:r>
              <a:rPr lang="en-US" b="1" dirty="0"/>
              <a:t>More data</a:t>
            </a:r>
            <a:r>
              <a:rPr lang="en-US" dirty="0"/>
              <a:t>: Require a lot more training data to estimate the mapping function.</a:t>
            </a:r>
          </a:p>
          <a:p>
            <a:pPr fontAlgn="base"/>
            <a:r>
              <a:rPr lang="en-US" b="1" dirty="0"/>
              <a:t>Overfitting</a:t>
            </a:r>
            <a:r>
              <a:rPr lang="en-US" dirty="0"/>
              <a:t>: More of a risk to overfit the training data and it is harder to explain why specific predictions are made.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6F985-50A8-D841-95A4-370A078D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6551E-B160-7A42-9431-00E6D435D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 and formatting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Feature engineering and selection</a:t>
            </a:r>
          </a:p>
          <a:p>
            <a:r>
              <a:rPr lang="en-US" dirty="0"/>
              <a:t>Establish a baseline and compare several machine learning models on a performance metric</a:t>
            </a:r>
          </a:p>
          <a:p>
            <a:r>
              <a:rPr lang="en-US" dirty="0"/>
              <a:t>Perform hyperparameter tuning on the best model to optimize it for the problem</a:t>
            </a:r>
          </a:p>
          <a:p>
            <a:r>
              <a:rPr lang="en-US" dirty="0"/>
              <a:t>Evaluate the best model on the testing set</a:t>
            </a:r>
          </a:p>
          <a:p>
            <a:r>
              <a:rPr lang="en-US" dirty="0"/>
              <a:t>Interpret the model results </a:t>
            </a:r>
          </a:p>
        </p:txBody>
      </p:sp>
    </p:spTree>
    <p:extLst>
      <p:ext uri="{BB962C8B-B14F-4D97-AF65-F5344CB8AC3E}">
        <p14:creationId xmlns:p14="http://schemas.microsoft.com/office/powerpoint/2010/main" val="355310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4609-4A7F-8240-BC6E-82F3B2AF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4" y="199053"/>
            <a:ext cx="9601200" cy="562947"/>
          </a:xfrm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0FCD9-42C3-D94A-8ACB-97E5E0115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424" y="887507"/>
            <a:ext cx="10874188" cy="5082988"/>
          </a:xfrm>
        </p:spPr>
        <p:txBody>
          <a:bodyPr>
            <a:normAutofit/>
          </a:bodyPr>
          <a:lstStyle/>
          <a:p>
            <a:r>
              <a:rPr lang="en-US" b="1" dirty="0"/>
              <a:t>Entropy</a:t>
            </a:r>
          </a:p>
          <a:p>
            <a:pPr marL="0" indent="0">
              <a:buNone/>
            </a:pPr>
            <a:r>
              <a:rPr lang="en-US" b="1" dirty="0"/>
              <a:t>                                                      </a:t>
            </a:r>
            <a:r>
              <a:rPr lang="en-US" sz="1800" dirty="0"/>
              <a:t>where</a:t>
            </a:r>
            <a:r>
              <a:rPr lang="en-US" b="1" dirty="0"/>
              <a:t> </a:t>
            </a:r>
            <a:r>
              <a:rPr lang="en-US" sz="1800" dirty="0"/>
              <a:t>p is the proportion of i.</a:t>
            </a: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sz="1800" dirty="0"/>
              <a:t>                                                       If the branch is homogenous, the entropy is 0.</a:t>
            </a:r>
          </a:p>
          <a:p>
            <a:pPr marL="0" indent="0">
              <a:buNone/>
            </a:pPr>
            <a:r>
              <a:rPr lang="en-US" sz="1800" dirty="0"/>
              <a:t>    	                                         If the branch has equal proportions of all classes, the                 				            entropy is 1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Information Gain</a:t>
            </a:r>
          </a:p>
          <a:p>
            <a:pPr marL="0" indent="0" algn="ctr">
              <a:buNone/>
            </a:pPr>
            <a:r>
              <a:rPr lang="en-US" sz="1800" dirty="0"/>
              <a:t>     Information gain = entropy(parent) - (weighted average) * entropy(children)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7434B-9E97-8945-BC59-D137DCA24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66" t="2422" r="16964" b="67272"/>
          <a:stretch/>
        </p:blipFill>
        <p:spPr>
          <a:xfrm>
            <a:off x="1930599" y="1237128"/>
            <a:ext cx="2524861" cy="717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51468-7A7D-0545-B63C-F58A1BCDA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8" t="6220" r="7410" b="17584"/>
          <a:stretch/>
        </p:blipFill>
        <p:spPr>
          <a:xfrm>
            <a:off x="739588" y="1887066"/>
            <a:ext cx="3239167" cy="227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ED61-8FAF-7744-B9DE-F345E12C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36" y="333524"/>
            <a:ext cx="9601200" cy="47330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AE55E-3448-B247-AB68-181AF2458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" t="66910"/>
          <a:stretch/>
        </p:blipFill>
        <p:spPr>
          <a:xfrm>
            <a:off x="600636" y="1151521"/>
            <a:ext cx="7795219" cy="1622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16877-C932-AE4B-99AD-29E0017B9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80"/>
          <a:stretch/>
        </p:blipFill>
        <p:spPr>
          <a:xfrm>
            <a:off x="600636" y="2774131"/>
            <a:ext cx="7795219" cy="33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2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EB68-F291-1C4C-AEB2-63768CB1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41" y="501612"/>
            <a:ext cx="9601200" cy="562947"/>
          </a:xfrm>
        </p:spPr>
        <p:txBody>
          <a:bodyPr/>
          <a:lstStyle/>
          <a:p>
            <a:r>
              <a:rPr lang="en-US" dirty="0"/>
              <a:t>Entropy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3D496-5C6C-493A-A1B4-8FB928F9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1338262"/>
            <a:ext cx="94773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3448-A1DC-8341-B2D2-5E6AF2A5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49" y="1137949"/>
            <a:ext cx="9601200" cy="562947"/>
          </a:xfrm>
        </p:spPr>
        <p:txBody>
          <a:bodyPr/>
          <a:lstStyle/>
          <a:p>
            <a:r>
              <a:rPr lang="en-US" dirty="0"/>
              <a:t>Fitting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9A522-4348-46C0-B6C8-61400492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085975"/>
            <a:ext cx="99441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8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3448-A1DC-8341-B2D2-5E6AF2A5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294" y="352858"/>
            <a:ext cx="9601200" cy="562947"/>
          </a:xfrm>
        </p:spPr>
        <p:txBody>
          <a:bodyPr/>
          <a:lstStyle/>
          <a:p>
            <a:r>
              <a:rPr lang="en-US" dirty="0"/>
              <a:t>Fitting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1A919-FED1-0343-B2F0-E23877F8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29" y="1068610"/>
            <a:ext cx="9601200" cy="47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5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7F5941-6A00-DC46-827B-5263B0BD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64" y="812938"/>
            <a:ext cx="10695071" cy="496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B434CC-17E5-5140-B2AB-3F87820A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86" y="842682"/>
            <a:ext cx="11092628" cy="445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2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2A6E-EFE9-5F41-AA84-3266EE296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9" y="279735"/>
            <a:ext cx="9601200" cy="562947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DDA88-E7B1-194E-8D11-188C0CC4F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29" y="965501"/>
            <a:ext cx="10439400" cy="48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FD85-5284-084A-8BB4-D0960F9B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9" y="961052"/>
            <a:ext cx="9601200" cy="562947"/>
          </a:xfrm>
        </p:spPr>
        <p:txBody>
          <a:bodyPr/>
          <a:lstStyle/>
          <a:p>
            <a:r>
              <a:rPr lang="en-US" dirty="0"/>
              <a:t>Limitations of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DE2FE-B09A-924B-AA89-258B822D1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670" y="2017059"/>
            <a:ext cx="9601200" cy="3039036"/>
          </a:xfrm>
        </p:spPr>
        <p:txBody>
          <a:bodyPr/>
          <a:lstStyle/>
          <a:p>
            <a:r>
              <a:rPr lang="en-US" dirty="0"/>
              <a:t>Decision trees tend to have high variance since they tend to overfit on training data. This leads to poor performance on unseen data. </a:t>
            </a:r>
          </a:p>
          <a:p>
            <a:r>
              <a:rPr lang="en-US" dirty="0"/>
              <a:t>Using ensemble methods, we can create models that utilize underlying decision trees as a foundation for producing powerful results.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0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68C05-C685-3A4E-9DA2-7FF03C3AB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799688"/>
            <a:ext cx="9601200" cy="625700"/>
          </a:xfrm>
        </p:spPr>
        <p:txBody>
          <a:bodyPr/>
          <a:lstStyle/>
          <a:p>
            <a:r>
              <a:rPr lang="en-US" dirty="0"/>
              <a:t>Bagging Classifier and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76DD-E71D-3149-9409-911EDC04C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411" y="2181076"/>
            <a:ext cx="9731188" cy="3056965"/>
          </a:xfrm>
        </p:spPr>
        <p:txBody>
          <a:bodyPr/>
          <a:lstStyle/>
          <a:p>
            <a:r>
              <a:rPr lang="en-US" dirty="0"/>
              <a:t>Bootstrap aggregating or Bagging is a process of creating an ensemble (forest) of trees where multiple training sets are generated with replacement.</a:t>
            </a:r>
          </a:p>
          <a:p>
            <a:r>
              <a:rPr lang="en-US" dirty="0"/>
              <a:t>This approach helps reduce variance by averaging the ensemble's results, creating a majority-votes model.</a:t>
            </a:r>
          </a:p>
        </p:txBody>
      </p:sp>
    </p:spTree>
    <p:extLst>
      <p:ext uri="{BB962C8B-B14F-4D97-AF65-F5344CB8AC3E}">
        <p14:creationId xmlns:p14="http://schemas.microsoft.com/office/powerpoint/2010/main" val="321083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41F-DA89-9245-8E87-91E1AD74D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54229"/>
            <a:ext cx="9601200" cy="1142385"/>
          </a:xfrm>
        </p:spPr>
        <p:txBody>
          <a:bodyPr/>
          <a:lstStyle/>
          <a:p>
            <a:r>
              <a:rPr lang="en-US" dirty="0"/>
              <a:t>Data Cleaning and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A17B-5933-1644-A599-3D479B125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70213"/>
            <a:ext cx="9601200" cy="4320988"/>
          </a:xfrm>
        </p:spPr>
        <p:txBody>
          <a:bodyPr>
            <a:normAutofit/>
          </a:bodyPr>
          <a:lstStyle/>
          <a:p>
            <a:r>
              <a:rPr lang="en-US" dirty="0"/>
              <a:t>Understanding the data</a:t>
            </a:r>
          </a:p>
          <a:p>
            <a:r>
              <a:rPr lang="en-US" dirty="0"/>
              <a:t>Data types and missing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F6202-A702-DB4A-87EC-C075C43D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43" y="2623173"/>
            <a:ext cx="8060267" cy="201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41B6F-50FD-AA4E-A555-748D67BF2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43" y="5072381"/>
            <a:ext cx="6138878" cy="6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1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95F9-94BE-FC48-84F6-51661644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297664"/>
            <a:ext cx="9601200" cy="509159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2E5EE-D74F-494D-B01A-7C8127BB7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012051"/>
            <a:ext cx="9601199" cy="50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3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AB98-4978-B04C-8EA7-5C9F93A11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012" y="225947"/>
            <a:ext cx="9601200" cy="562947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AE06E-A92C-614C-8961-5542FDE80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40" y="868567"/>
            <a:ext cx="9746503" cy="51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4FD8-CACB-A84C-8742-59BB0392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B850E-F364-2247-A2D4-AB732D738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limitation of bagging trees is that it uses the entire feature space when creating splits in the trees. </a:t>
            </a:r>
          </a:p>
          <a:p>
            <a:r>
              <a:rPr lang="en-US" dirty="0"/>
              <a:t>If some variables within the feature space are indicative of certain predictions, you run the risk of having a forest of correlated trees, thereby increasing bias and reducing variance.</a:t>
            </a:r>
          </a:p>
          <a:p>
            <a:r>
              <a:rPr lang="en-US" dirty="0"/>
              <a:t>However, a simple tweak of the bagging trees methodology can prove advantageous to the model’s predictive power like Random Forest.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F0A2-D442-C74D-B9FE-79DBDB4D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306" y="1274818"/>
            <a:ext cx="9601200" cy="562947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ECDBB-3D9F-C94E-AFC6-4B905C94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117" y="2330824"/>
            <a:ext cx="10089776" cy="4724400"/>
          </a:xfrm>
        </p:spPr>
        <p:txBody>
          <a:bodyPr/>
          <a:lstStyle/>
          <a:p>
            <a:r>
              <a:rPr lang="en-US" dirty="0"/>
              <a:t>Random forest aims to reduce the previously mentioned correlation issue by choosing only a subsample of the feature space at each split.</a:t>
            </a:r>
          </a:p>
          <a:p>
            <a:r>
              <a:rPr lang="en-US" dirty="0"/>
              <a:t>It aims to make the trees de-correlated and prune the trees by setting a stopping criteria for node splits.</a:t>
            </a:r>
          </a:p>
        </p:txBody>
      </p:sp>
    </p:spTree>
    <p:extLst>
      <p:ext uri="{BB962C8B-B14F-4D97-AF65-F5344CB8AC3E}">
        <p14:creationId xmlns:p14="http://schemas.microsoft.com/office/powerpoint/2010/main" val="393455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41E59-D1EA-1F40-A35B-F7FCB80D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53" y="387312"/>
            <a:ext cx="9601200" cy="56294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B7CD1-1FAB-A545-BF29-7520B93B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53" y="1184089"/>
            <a:ext cx="104775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8AF8B-486E-DE4C-9CCB-451DF987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03" y="426944"/>
            <a:ext cx="9632950" cy="57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0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D5FB-225A-0246-8FDB-6A833409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548677"/>
            <a:ext cx="9601200" cy="822923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B4DBC-D166-7241-BDCC-0C50FDDA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56" y="1970741"/>
            <a:ext cx="98679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Portfolio</a:t>
            </a:r>
          </a:p>
        </p:txBody>
      </p:sp>
    </p:spTree>
    <p:extLst>
      <p:ext uri="{BB962C8B-B14F-4D97-AF65-F5344CB8AC3E}">
        <p14:creationId xmlns:p14="http://schemas.microsoft.com/office/powerpoint/2010/main" val="70214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9479-6DAF-6848-8E52-1BB758AF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3: Optimal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A87CA-B936-414C-849D-473A7B742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Problem Statement</a:t>
            </a:r>
          </a:p>
          <a:p>
            <a:pPr marL="0" indent="0">
              <a:buNone/>
            </a:pPr>
            <a:r>
              <a:rPr lang="en-US" sz="2400" dirty="0"/>
              <a:t>Build portfolios using top 15 S&amp;P 500 companies. Find the optimal portfolios to invest in using historic data.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Approach</a:t>
            </a:r>
          </a:p>
          <a:p>
            <a:pPr marL="0" indent="0">
              <a:buNone/>
            </a:pPr>
            <a:r>
              <a:rPr lang="en-US" sz="2400" dirty="0"/>
              <a:t>To create a portfolio with maximum returns and minimum risk.</a:t>
            </a:r>
          </a:p>
        </p:txBody>
      </p:sp>
    </p:spTree>
    <p:extLst>
      <p:ext uri="{BB962C8B-B14F-4D97-AF65-F5344CB8AC3E}">
        <p14:creationId xmlns:p14="http://schemas.microsoft.com/office/powerpoint/2010/main" val="56397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C4CC-20FE-4B46-B45F-5EAA8F7F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1CD0-8704-AA46-83E0-DDA24903F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20057"/>
            <a:ext cx="9601200" cy="3809999"/>
          </a:xfrm>
        </p:spPr>
        <p:txBody>
          <a:bodyPr>
            <a:normAutofit/>
          </a:bodyPr>
          <a:lstStyle/>
          <a:p>
            <a:r>
              <a:rPr lang="en-US" sz="2400" dirty="0"/>
              <a:t>Getting the data</a:t>
            </a:r>
          </a:p>
          <a:p>
            <a:r>
              <a:rPr lang="en-US" sz="2400" dirty="0"/>
              <a:t>Transforming the data</a:t>
            </a:r>
          </a:p>
          <a:p>
            <a:r>
              <a:rPr lang="en-US" sz="2400" dirty="0"/>
              <a:t>Converting the objective into mathematical equations</a:t>
            </a:r>
          </a:p>
          <a:p>
            <a:r>
              <a:rPr lang="en-US" sz="2400" dirty="0"/>
              <a:t>Finding the optimal investments in each company for a portfolio </a:t>
            </a:r>
          </a:p>
          <a:p>
            <a:r>
              <a:rPr lang="en-US" sz="2400" dirty="0"/>
              <a:t>Determining the portfolio I would invest in.</a:t>
            </a:r>
          </a:p>
        </p:txBody>
      </p:sp>
    </p:spTree>
    <p:extLst>
      <p:ext uri="{BB962C8B-B14F-4D97-AF65-F5344CB8AC3E}">
        <p14:creationId xmlns:p14="http://schemas.microsoft.com/office/powerpoint/2010/main" val="209638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11973-3F67-1C40-A261-B69F4C6EA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94" y="591671"/>
            <a:ext cx="10107706" cy="5199529"/>
          </a:xfrm>
        </p:spPr>
        <p:txBody>
          <a:bodyPr/>
          <a:lstStyle/>
          <a:p>
            <a:r>
              <a:rPr lang="en-US" dirty="0"/>
              <a:t>Converting columns to correct data types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Statistics of the numerical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93052-11AD-CA41-A5B9-A8C9662C6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41" y="1303804"/>
            <a:ext cx="9031941" cy="1098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150F71-BD28-B643-A94C-BA754542D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440" y="3191435"/>
            <a:ext cx="9031941" cy="275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70A0-A508-BA45-82E3-8F21E7F62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80" y="63442"/>
            <a:ext cx="9601200" cy="1142385"/>
          </a:xfrm>
        </p:spPr>
        <p:txBody>
          <a:bodyPr/>
          <a:lstStyle/>
          <a:p>
            <a:r>
              <a:rPr lang="en-US" dirty="0"/>
              <a:t> Getting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4BD-F7C0-974E-A128-8F83F6B76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22386"/>
            <a:ext cx="9601200" cy="3809999"/>
          </a:xfrm>
        </p:spPr>
        <p:txBody>
          <a:bodyPr/>
          <a:lstStyle/>
          <a:p>
            <a:r>
              <a:rPr lang="en-US" dirty="0"/>
              <a:t>Quandl API for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80E6B2-B1A9-0540-AE46-62F4BA52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41" y="3680749"/>
            <a:ext cx="10291599" cy="2006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A2DEE4-1A96-8C4D-A367-015B65B8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54" y="2290565"/>
            <a:ext cx="10266186" cy="12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0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1CD0-8704-AA46-83E0-DDA24903F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9" y="601884"/>
            <a:ext cx="10329441" cy="542817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Web Scraping to get tickers of companies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5B6C5-9125-6E4C-9E9A-44C0960AA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48"/>
          <a:stretch/>
        </p:blipFill>
        <p:spPr>
          <a:xfrm>
            <a:off x="754545" y="1757668"/>
            <a:ext cx="10682910" cy="33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2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C87F-0424-AD46-A4EE-046A787D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079" y="-190628"/>
            <a:ext cx="9601200" cy="1142385"/>
          </a:xfrm>
        </p:spPr>
        <p:txBody>
          <a:bodyPr/>
          <a:lstStyle/>
          <a:p>
            <a:r>
              <a:rPr lang="en-US" dirty="0"/>
              <a:t>Transforming the data - Pivoting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463F3-9B02-284F-8856-EAAE63063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480" y="3822523"/>
            <a:ext cx="10267709" cy="22316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59AAF-3141-4846-80C0-564A244E8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33" y="1447696"/>
            <a:ext cx="7157156" cy="201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CEE64E-2CFA-884E-8F67-3F6A8F614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80" y="1295048"/>
            <a:ext cx="3086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7E51-62BC-1C41-95E1-43D4D0F7D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r>
              <a:rPr lang="en-US" dirty="0"/>
              <a:t>Calculating Expected Returns for each stock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8CAB00-70B6-4B49-8412-FADC73C1C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399" y="1414041"/>
                <a:ext cx="10059365" cy="4361726"/>
              </a:xfrm>
            </p:spPr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             </a:t>
                </a:r>
              </a:p>
              <a:p>
                <a:pPr marL="0" indent="0">
                  <a:buNone/>
                </a:pPr>
                <a:r>
                  <a:rPr lang="en-US" b="1" dirty="0"/>
                  <a:t>	 Monthly expected returns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𝑪𝒍𝒐𝒔𝒊𝒏𝒈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𝑷𝒓𝒊𝒄𝒆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𝑪𝒍𝒐𝒔𝒊𝒏𝒈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𝑷𝒓𝒊𝒄𝒆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𝑪𝒍𝒐𝒔𝒊𝒏𝒈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𝑷𝒓𝒊𝒄𝒆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1" i="1" dirty="0"/>
                  <a:t>  -1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	</a:t>
                </a:r>
                <a:r>
                  <a:rPr lang="en-US" b="1" dirty="0"/>
                  <a:t> Annual expected returns = Mean monthly returns * 12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8CAB00-70B6-4B49-8412-FADC73C1C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399" y="1414041"/>
                <a:ext cx="10059365" cy="436172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42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2438-8148-5F4F-99CD-1F3305B6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2835"/>
            <a:ext cx="9601200" cy="673965"/>
          </a:xfrm>
        </p:spPr>
        <p:txBody>
          <a:bodyPr/>
          <a:lstStyle/>
          <a:p>
            <a:r>
              <a:rPr lang="en-US" dirty="0"/>
              <a:t>Calculating Expected Returns of a portfolio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691560-0D81-E341-9622-6C1D4B650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238491"/>
                <a:ext cx="9885744" cy="478034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Returns of a portfolio: </a:t>
                </a:r>
              </a:p>
              <a:p>
                <a:pPr lvl="1"/>
                <a:r>
                  <a:rPr lang="en-US" dirty="0"/>
                  <a:t>Let N be the number of companies/stocks.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be the expected annual return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company.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 be the fraction of your investment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company.</a:t>
                </a:r>
              </a:p>
              <a:p>
                <a:pPr marL="506412" lvl="2" indent="0">
                  <a:buNone/>
                </a:pPr>
                <a:endParaRPr lang="en-US" i="1" dirty="0"/>
              </a:p>
              <a:p>
                <a:pPr marL="506412" lvl="2" indent="0" algn="ctr">
                  <a:buNone/>
                </a:pPr>
                <a:r>
                  <a:rPr lang="en-US" sz="2000" i="1" dirty="0"/>
                  <a:t>Portfolio Returns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 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</a:p>
              <a:p>
                <a:r>
                  <a:rPr lang="en-US" b="1" dirty="0"/>
                  <a:t>Variance of a portfolio: </a:t>
                </a:r>
              </a:p>
              <a:p>
                <a:pPr lvl="1"/>
                <a:r>
                  <a:rPr lang="en-US" dirty="0"/>
                  <a:t>Let </a:t>
                </a:r>
                <a:r>
                  <a:rPr lang="el-GR" dirty="0"/>
                  <a:t>σ</a:t>
                </a:r>
                <a:r>
                  <a:rPr lang="en-US" baseline="-25000" dirty="0"/>
                  <a:t>i</a:t>
                </a:r>
                <a:r>
                  <a:rPr lang="el-GR" baseline="30000" dirty="0"/>
                  <a:t>2</a:t>
                </a:r>
                <a:r>
                  <a:rPr lang="en-US" baseline="30000" dirty="0"/>
                  <a:t>  </a:t>
                </a:r>
                <a:r>
                  <a:rPr lang="en-US" dirty="0"/>
                  <a:t>be the standard deviation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company.</a:t>
                </a:r>
              </a:p>
              <a:p>
                <a:pPr lvl="1"/>
                <a:r>
                  <a:rPr lang="el-GR" dirty="0"/>
                  <a:t>ρ</a:t>
                </a:r>
                <a:r>
                  <a:rPr lang="en-US" baseline="-25000" dirty="0"/>
                  <a:t>i</a:t>
                </a:r>
                <a:r>
                  <a:rPr lang="el-GR" baseline="-25000" dirty="0"/>
                  <a:t>,</a:t>
                </a:r>
                <a:r>
                  <a:rPr lang="en-US" baseline="-25000" dirty="0"/>
                  <a:t>j </a:t>
                </a:r>
                <a:r>
                  <a:rPr lang="en-US" dirty="0"/>
                  <a:t>be the covariance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company. </a:t>
                </a: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	Portfolio Variance</a:t>
                </a:r>
                <a:r>
                  <a:rPr lang="el-GR" dirty="0"/>
                  <a:t> </a:t>
                </a:r>
                <a:r>
                  <a:rPr lang="en-US" dirty="0"/>
                  <a:t> </a:t>
                </a:r>
                <a:r>
                  <a:rPr lang="el-GR" dirty="0"/>
                  <a:t>= </a:t>
                </a:r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2</a:t>
                </a:r>
                <a:r>
                  <a:rPr lang="el-GR" dirty="0"/>
                  <a:t>σ</a:t>
                </a:r>
                <a:r>
                  <a:rPr lang="el-GR" baseline="-25000" dirty="0"/>
                  <a:t>1</a:t>
                </a:r>
                <a:r>
                  <a:rPr lang="el-GR" baseline="30000" dirty="0"/>
                  <a:t>2</a:t>
                </a:r>
                <a:r>
                  <a:rPr lang="el-GR" dirty="0"/>
                  <a:t> + </a:t>
                </a:r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  <a:r>
                  <a:rPr lang="en-US" baseline="30000" dirty="0"/>
                  <a:t>2</a:t>
                </a:r>
                <a:r>
                  <a:rPr lang="el-GR" dirty="0"/>
                  <a:t>σ</a:t>
                </a:r>
                <a:r>
                  <a:rPr lang="el-GR" baseline="-25000" dirty="0"/>
                  <a:t>2</a:t>
                </a:r>
                <a:r>
                  <a:rPr lang="el-GR" baseline="30000" dirty="0"/>
                  <a:t>2</a:t>
                </a:r>
                <a:r>
                  <a:rPr lang="el-GR" dirty="0"/>
                  <a:t> + </a:t>
                </a:r>
                <a:r>
                  <a:rPr lang="en-US" dirty="0"/>
                  <a:t>w</a:t>
                </a:r>
                <a:r>
                  <a:rPr lang="en-US" baseline="-25000" dirty="0"/>
                  <a:t>3</a:t>
                </a:r>
                <a:r>
                  <a:rPr lang="en-US" baseline="30000" dirty="0"/>
                  <a:t>2</a:t>
                </a:r>
                <a:r>
                  <a:rPr lang="el-GR" dirty="0"/>
                  <a:t>σ</a:t>
                </a:r>
                <a:r>
                  <a:rPr lang="el-GR" baseline="-25000" dirty="0"/>
                  <a:t>3</a:t>
                </a:r>
                <a:r>
                  <a:rPr lang="el-GR" baseline="30000" dirty="0"/>
                  <a:t>2</a:t>
                </a:r>
                <a:r>
                  <a:rPr lang="el-GR" dirty="0"/>
                  <a:t> </a:t>
                </a:r>
                <a:r>
                  <a:rPr lang="en-US" dirty="0"/>
                  <a:t>+………..+ w</a:t>
                </a:r>
                <a:r>
                  <a:rPr lang="en-US" baseline="-25000" dirty="0"/>
                  <a:t>n</a:t>
                </a:r>
                <a:r>
                  <a:rPr lang="en-US" baseline="30000" dirty="0"/>
                  <a:t>2</a:t>
                </a:r>
                <a:r>
                  <a:rPr lang="el-GR" dirty="0"/>
                  <a:t>σ</a:t>
                </a:r>
                <a:r>
                  <a:rPr lang="en-US" baseline="-25000" dirty="0"/>
                  <a:t>n</a:t>
                </a:r>
                <a:r>
                  <a:rPr lang="el-GR" baseline="30000" dirty="0"/>
                  <a:t>2 </a:t>
                </a:r>
                <a:endParaRPr lang="en-US" baseline="30000" dirty="0"/>
              </a:p>
              <a:p>
                <a:pPr marL="45720" indent="0" algn="ctr">
                  <a:buNone/>
                </a:pPr>
                <a:r>
                  <a:rPr lang="en-US" baseline="30000" dirty="0"/>
                  <a:t> </a:t>
                </a:r>
                <a:r>
                  <a:rPr lang="el-GR" dirty="0"/>
                  <a:t>+ 2</a:t>
                </a:r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  <a:r>
                  <a:rPr lang="el-GR" dirty="0"/>
                  <a:t>σ</a:t>
                </a:r>
                <a:r>
                  <a:rPr lang="el-GR" baseline="-25000" dirty="0"/>
                  <a:t>1</a:t>
                </a:r>
                <a:r>
                  <a:rPr lang="el-GR" dirty="0"/>
                  <a:t>σ</a:t>
                </a:r>
                <a:r>
                  <a:rPr lang="el-GR" baseline="-25000" dirty="0"/>
                  <a:t>2</a:t>
                </a:r>
                <a:r>
                  <a:rPr lang="el-GR" dirty="0"/>
                  <a:t>ρ</a:t>
                </a:r>
                <a:r>
                  <a:rPr lang="el-GR" baseline="-25000" dirty="0"/>
                  <a:t>1,2</a:t>
                </a:r>
                <a:r>
                  <a:rPr lang="el-GR" dirty="0"/>
                  <a:t> + 2</a:t>
                </a:r>
                <a:r>
                  <a:rPr lang="en-US" dirty="0"/>
                  <a:t>w</a:t>
                </a:r>
                <a:r>
                  <a:rPr lang="en-US" baseline="-25000" dirty="0"/>
                  <a:t>2</a:t>
                </a:r>
                <a:r>
                  <a:rPr lang="en-US" dirty="0"/>
                  <a:t>w</a:t>
                </a:r>
                <a:r>
                  <a:rPr lang="en-US" baseline="-25000" dirty="0"/>
                  <a:t>3</a:t>
                </a:r>
                <a:r>
                  <a:rPr lang="el-GR" dirty="0"/>
                  <a:t>σ</a:t>
                </a:r>
                <a:r>
                  <a:rPr lang="el-GR" baseline="-25000" dirty="0"/>
                  <a:t>2</a:t>
                </a:r>
                <a:r>
                  <a:rPr lang="el-GR" dirty="0"/>
                  <a:t>σ</a:t>
                </a:r>
                <a:r>
                  <a:rPr lang="el-GR" baseline="-25000" dirty="0"/>
                  <a:t>3</a:t>
                </a:r>
                <a:r>
                  <a:rPr lang="el-GR" dirty="0"/>
                  <a:t>ρ</a:t>
                </a:r>
                <a:r>
                  <a:rPr lang="el-GR" baseline="-25000" dirty="0"/>
                  <a:t>2,3</a:t>
                </a:r>
                <a:r>
                  <a:rPr lang="el-GR" dirty="0"/>
                  <a:t> + 2</a:t>
                </a:r>
                <a:r>
                  <a:rPr lang="en-US" dirty="0"/>
                  <a:t>w</a:t>
                </a:r>
                <a:r>
                  <a:rPr lang="en-US" baseline="-25000" dirty="0"/>
                  <a:t>1</a:t>
                </a:r>
                <a:r>
                  <a:rPr lang="en-US" dirty="0"/>
                  <a:t>w</a:t>
                </a:r>
                <a:r>
                  <a:rPr lang="en-US" baseline="-25000" dirty="0"/>
                  <a:t>3</a:t>
                </a:r>
                <a:r>
                  <a:rPr lang="el-GR" dirty="0"/>
                  <a:t>σ</a:t>
                </a:r>
                <a:r>
                  <a:rPr lang="el-GR" baseline="-25000" dirty="0"/>
                  <a:t>1</a:t>
                </a:r>
                <a:r>
                  <a:rPr lang="el-GR" dirty="0"/>
                  <a:t>σ</a:t>
                </a:r>
                <a:r>
                  <a:rPr lang="el-GR" baseline="-25000" dirty="0"/>
                  <a:t>3</a:t>
                </a:r>
                <a:r>
                  <a:rPr lang="el-GR" dirty="0"/>
                  <a:t>ρ</a:t>
                </a:r>
                <a:r>
                  <a:rPr lang="el-GR" baseline="-25000" dirty="0"/>
                  <a:t>1,3</a:t>
                </a:r>
                <a:r>
                  <a:rPr lang="en-US" baseline="-25000" dirty="0"/>
                  <a:t> </a:t>
                </a:r>
                <a:r>
                  <a:rPr lang="en-US" dirty="0"/>
                  <a:t>+……….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691560-0D81-E341-9622-6C1D4B650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238491"/>
                <a:ext cx="9885744" cy="4780344"/>
              </a:xfrm>
              <a:blipFill>
                <a:blip r:embed="rId2"/>
                <a:stretch>
                  <a:fillRect l="-513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066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04CCE-568C-744E-B24F-DA5D00016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93" y="227461"/>
            <a:ext cx="10742271" cy="654064"/>
          </a:xfrm>
        </p:spPr>
        <p:txBody>
          <a:bodyPr/>
          <a:lstStyle/>
          <a:p>
            <a:r>
              <a:rPr lang="en-US" dirty="0"/>
              <a:t>Matrix Equivalents of Portfolio Returns and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7E6EB-BD16-C24D-8059-A90EE5608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57" y="1006997"/>
            <a:ext cx="10243595" cy="511601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Let’s say we have N companies and x is a vector of initial random weighs for the portfolio, </a:t>
            </a:r>
            <a:r>
              <a:rPr lang="el-GR" sz="2400" dirty="0"/>
              <a:t>μ </a:t>
            </a:r>
            <a:r>
              <a:rPr lang="en-US" sz="2400" dirty="0"/>
              <a:t>is a vector of the average returns and </a:t>
            </a:r>
            <a:r>
              <a:rPr lang="el-GR" sz="2400" dirty="0"/>
              <a:t>σ2 </a:t>
            </a:r>
            <a:r>
              <a:rPr lang="en-US" sz="2400" dirty="0"/>
              <a:t>is an N×N covariance matrix.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					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sz="2400" i="1" dirty="0"/>
              <a:t>Portfolio Return = np.dot(x, </a:t>
            </a:r>
            <a:r>
              <a:rPr lang="el-GR" sz="2400" i="1" dirty="0"/>
              <a:t>μ)</a:t>
            </a:r>
            <a:endParaRPr lang="el-GR" sz="2400" dirty="0"/>
          </a:p>
          <a:p>
            <a:pPr marL="0" indent="0" algn="ctr">
              <a:buNone/>
            </a:pPr>
            <a:r>
              <a:rPr lang="en-US" sz="2400" i="1" dirty="0"/>
              <a:t> Portfolio Risk = np.sqrt(np.dot(x.T, np.dot(</a:t>
            </a:r>
            <a:r>
              <a:rPr lang="el-GR" sz="2400" i="1" dirty="0"/>
              <a:t>σ2 , </a:t>
            </a:r>
            <a:r>
              <a:rPr lang="en-US" sz="2400" i="1" dirty="0"/>
              <a:t>x)))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D8DBF-BC12-7741-9322-A8F388BE2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596" y="1669149"/>
            <a:ext cx="4514207" cy="35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BD24-705A-BD41-8E4A-26E38F90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weights to minimize risk for a given expected return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98661-F356-3244-8148-924C795CA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b="1" dirty="0"/>
          </a:p>
          <a:p>
            <a:r>
              <a:rPr lang="en-US" b="1" dirty="0"/>
              <a:t>Objective function: </a:t>
            </a:r>
          </a:p>
          <a:p>
            <a:pPr lvl="4"/>
            <a:endParaRPr lang="en-US" dirty="0"/>
          </a:p>
          <a:p>
            <a:pPr lvl="1"/>
            <a:r>
              <a:rPr lang="en-US" sz="1900" i="1" dirty="0"/>
              <a:t>Minimizing variance i.e., minimize np.sqrt(np.dot(x.T, np.dot(</a:t>
            </a:r>
            <a:r>
              <a:rPr lang="el-GR" sz="1900" i="1" dirty="0"/>
              <a:t>σ2 , </a:t>
            </a:r>
            <a:r>
              <a:rPr lang="en-US" sz="1900" i="1" dirty="0"/>
              <a:t>x)))</a:t>
            </a:r>
            <a:endParaRPr lang="en-US" sz="1900" dirty="0"/>
          </a:p>
          <a:p>
            <a:endParaRPr lang="en-US" b="1" dirty="0"/>
          </a:p>
          <a:p>
            <a:r>
              <a:rPr lang="en-US" b="1" dirty="0"/>
              <a:t>Constraints:</a:t>
            </a:r>
          </a:p>
          <a:p>
            <a:pPr lvl="1"/>
            <a:r>
              <a:rPr lang="en-US" sz="1900" i="1" dirty="0"/>
              <a:t>Portfolio returns = Target returns</a:t>
            </a:r>
            <a:endParaRPr lang="en-US" sz="1900" dirty="0"/>
          </a:p>
          <a:p>
            <a:pPr lvl="1"/>
            <a:r>
              <a:rPr lang="en-US" sz="1900" i="1" dirty="0"/>
              <a:t>Sum of weights = 1</a:t>
            </a:r>
            <a:endParaRPr lang="en-US" sz="1900" dirty="0"/>
          </a:p>
          <a:p>
            <a:pPr lvl="1"/>
            <a:r>
              <a:rPr lang="en-US" sz="1900" i="1" dirty="0"/>
              <a:t>Each individual weight is greater then 0 and less than 1</a:t>
            </a:r>
            <a:endParaRPr lang="en-US" sz="1900" dirty="0"/>
          </a:p>
          <a:p>
            <a:pPr marL="274320" lvl="1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1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B422-2C71-8E45-B415-8F0A1E76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39" y="469129"/>
            <a:ext cx="9601200" cy="562947"/>
          </a:xfrm>
        </p:spPr>
        <p:txBody>
          <a:bodyPr/>
          <a:lstStyle/>
          <a:p>
            <a:r>
              <a:rPr lang="en-US" dirty="0"/>
              <a:t>Implementation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1C803-4F62-4558-8708-6DA89799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385887"/>
            <a:ext cx="80962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00BC-56D3-5E4A-B2FF-2330170F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390" y="411255"/>
            <a:ext cx="9601200" cy="562947"/>
          </a:xfrm>
        </p:spPr>
        <p:txBody>
          <a:bodyPr/>
          <a:lstStyle/>
          <a:p>
            <a:r>
              <a:rPr lang="en-US" dirty="0"/>
              <a:t>Minimizing the standard deviation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8E897-6ED8-904D-A514-F1849008C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375" y="1108248"/>
            <a:ext cx="10593249" cy="4966122"/>
          </a:xfrm>
        </p:spPr>
      </p:pic>
    </p:spTree>
    <p:extLst>
      <p:ext uri="{BB962C8B-B14F-4D97-AF65-F5344CB8AC3E}">
        <p14:creationId xmlns:p14="http://schemas.microsoft.com/office/powerpoint/2010/main" val="92057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82D2-6A4E-9140-800C-550C7334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en-US" dirty="0"/>
              <a:t>Risk Vs Returns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DCF0ED-6783-7442-B155-DBBEBE6B3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112" y="1300479"/>
            <a:ext cx="9601200" cy="4719577"/>
          </a:xfrm>
        </p:spPr>
      </p:pic>
    </p:spTree>
    <p:extLst>
      <p:ext uri="{BB962C8B-B14F-4D97-AF65-F5344CB8AC3E}">
        <p14:creationId xmlns:p14="http://schemas.microsoft.com/office/powerpoint/2010/main" val="328120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14E5-413A-7A46-99C3-6B8B612BC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355600"/>
            <a:ext cx="10068560" cy="548958"/>
          </a:xfrm>
        </p:spPr>
        <p:txBody>
          <a:bodyPr/>
          <a:lstStyle/>
          <a:p>
            <a:r>
              <a:rPr lang="en-US" dirty="0"/>
              <a:t>Statistics for missing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4DEB7B-ADC2-E445-9B3D-DAA420F9A8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0400" y="1148080"/>
            <a:ext cx="5183403" cy="464312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158395-A2EB-C74A-957C-3C468C9E1A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4600" y="1148080"/>
            <a:ext cx="5278120" cy="4643121"/>
          </a:xfrm>
        </p:spPr>
      </p:pic>
    </p:spTree>
    <p:extLst>
      <p:ext uri="{BB962C8B-B14F-4D97-AF65-F5344CB8AC3E}">
        <p14:creationId xmlns:p14="http://schemas.microsoft.com/office/powerpoint/2010/main" val="3526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CB20-EE3C-424F-A97C-D4B56475B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96358"/>
            <a:ext cx="9601200" cy="562947"/>
          </a:xfrm>
        </p:spPr>
        <p:txBody>
          <a:bodyPr/>
          <a:lstStyle/>
          <a:p>
            <a:r>
              <a:rPr lang="en-US" dirty="0"/>
              <a:t>Portfolio I would invest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97CFD-EDB5-1948-B744-14DAC6988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22922"/>
            <a:ext cx="9601200" cy="4068278"/>
          </a:xfrm>
        </p:spPr>
        <p:txBody>
          <a:bodyPr/>
          <a:lstStyle/>
          <a:p>
            <a:r>
              <a:rPr lang="en-US" dirty="0"/>
              <a:t>I would invest in a portfolio that has maximum returns with minimum risk. To find this portfolio, I want to maximize the ratio of returns over risk.</a:t>
            </a:r>
          </a:p>
          <a:p>
            <a:endParaRPr lang="en-US" dirty="0"/>
          </a:p>
          <a:p>
            <a:r>
              <a:rPr lang="en-US" b="1" dirty="0"/>
              <a:t>Objective function: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Maximize returns/risk ratio.</a:t>
            </a:r>
          </a:p>
          <a:p>
            <a:endParaRPr lang="en-US" dirty="0"/>
          </a:p>
          <a:p>
            <a:r>
              <a:rPr lang="en-US" b="1" dirty="0"/>
              <a:t>Constrains:</a:t>
            </a:r>
            <a:r>
              <a:rPr lang="en-US" dirty="0"/>
              <a:t> </a:t>
            </a:r>
          </a:p>
          <a:p>
            <a:pPr lvl="1"/>
            <a:r>
              <a:rPr lang="en-US" dirty="0"/>
              <a:t>Sum of weights = 1</a:t>
            </a:r>
          </a:p>
          <a:p>
            <a:pPr lvl="1"/>
            <a:r>
              <a:rPr lang="en-US" i="1" dirty="0"/>
              <a:t>Each individual weight is greater then 0 and less than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5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6CC2F-0989-D046-98AE-6BCFB9E4B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90480"/>
            <a:ext cx="9601200" cy="56294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C5760-8E10-D44B-85C6-D34962CC3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98"/>
          <a:stretch/>
        </p:blipFill>
        <p:spPr>
          <a:xfrm>
            <a:off x="1295400" y="1699114"/>
            <a:ext cx="9196137" cy="328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8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0BF80-C7FE-7642-ACBC-613E3653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562947"/>
          </a:xfrm>
        </p:spPr>
        <p:txBody>
          <a:bodyPr/>
          <a:lstStyle/>
          <a:p>
            <a:r>
              <a:rPr lang="en-US" dirty="0"/>
              <a:t>Adding short sale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9322D-000C-2546-9F18-4479C9EE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55545"/>
            <a:ext cx="9601200" cy="4530291"/>
          </a:xfrm>
        </p:spPr>
        <p:txBody>
          <a:bodyPr/>
          <a:lstStyle/>
          <a:p>
            <a:r>
              <a:rPr lang="en-US" dirty="0"/>
              <a:t>Including short sale constraints can have negative weights. Therefore, we allow negative values for the optimization of weights. </a:t>
            </a:r>
          </a:p>
          <a:p>
            <a:endParaRPr lang="en-US" b="1" dirty="0"/>
          </a:p>
          <a:p>
            <a:r>
              <a:rPr lang="en-US" b="1" dirty="0"/>
              <a:t>Objective function:</a:t>
            </a:r>
            <a:endParaRPr lang="en-US" dirty="0"/>
          </a:p>
          <a:p>
            <a:pPr lvl="1"/>
            <a:r>
              <a:rPr lang="en-US" i="1" dirty="0"/>
              <a:t>minimize np.sqrt(np.dot(x.T, np.dot(</a:t>
            </a:r>
            <a:r>
              <a:rPr lang="el-GR" i="1" dirty="0"/>
              <a:t>σ2 , </a:t>
            </a:r>
            <a:r>
              <a:rPr lang="en-US" i="1" dirty="0"/>
              <a:t>x)))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b="1" dirty="0"/>
              <a:t>Constraints:</a:t>
            </a:r>
            <a:endParaRPr lang="en-US" dirty="0"/>
          </a:p>
          <a:p>
            <a:pPr lvl="1"/>
            <a:r>
              <a:rPr lang="en-US" i="1" dirty="0"/>
              <a:t>portfolio returns = Target returns</a:t>
            </a:r>
            <a:endParaRPr lang="en-US" dirty="0"/>
          </a:p>
          <a:p>
            <a:pPr lvl="1"/>
            <a:r>
              <a:rPr lang="en-US" i="1" dirty="0"/>
              <a:t>sum of weights = 1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1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9EFB-2EAA-3A4E-9EDA-8F7395BD8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74078"/>
            <a:ext cx="9601200" cy="562947"/>
          </a:xfrm>
        </p:spPr>
        <p:txBody>
          <a:bodyPr/>
          <a:lstStyle/>
          <a:p>
            <a:r>
              <a:rPr lang="en-US" dirty="0"/>
              <a:t>Optimal portfolios with short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99363-E273-AA4C-8515-0FD5923E1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39293-8404-A347-93DB-23FB7735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78" y="1066800"/>
            <a:ext cx="9981398" cy="485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6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EAC13-7703-0B4F-91FF-48633260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117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82CF-42D3-0B4B-80D0-3DCAFC0E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DDA0D-B30F-FB46-AF6B-FFB97D5FE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59" y="2253130"/>
            <a:ext cx="8877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Diamond Grid 16x9</Template>
  <TotalTime>9843</TotalTime>
  <Words>1621</Words>
  <Application>Microsoft Office PowerPoint</Application>
  <PresentationFormat>Widescreen</PresentationFormat>
  <Paragraphs>310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Cambria Math</vt:lpstr>
      <vt:lpstr>Wingdings</vt:lpstr>
      <vt:lpstr>Diamond Grid 16x9</vt:lpstr>
      <vt:lpstr>My Projects</vt:lpstr>
      <vt:lpstr>Contents</vt:lpstr>
      <vt:lpstr>End-to-End Data Science Project</vt:lpstr>
      <vt:lpstr>Project1: End-to –End Data Science Project</vt:lpstr>
      <vt:lpstr>Workflow </vt:lpstr>
      <vt:lpstr>Data Cleaning and Formatting</vt:lpstr>
      <vt:lpstr>PowerPoint Presentation</vt:lpstr>
      <vt:lpstr>Statistics for missing data</vt:lpstr>
      <vt:lpstr>Handling Missing Data</vt:lpstr>
      <vt:lpstr>Exploratory Data Analysis – Univariate Analysis</vt:lpstr>
      <vt:lpstr>Removing Outliers</vt:lpstr>
      <vt:lpstr>Categorical Variables</vt:lpstr>
      <vt:lpstr>Handling Low Frequency Categorical Columns </vt:lpstr>
      <vt:lpstr>Relation between target variable and categorical variable</vt:lpstr>
      <vt:lpstr>Relation between target variable and continuous variable</vt:lpstr>
      <vt:lpstr>Relation between all continuous variables</vt:lpstr>
      <vt:lpstr>Handling Date Time</vt:lpstr>
      <vt:lpstr>PowerPoint Presentation</vt:lpstr>
      <vt:lpstr>Model Building</vt:lpstr>
      <vt:lpstr>Model Building</vt:lpstr>
      <vt:lpstr>Model Optimization</vt:lpstr>
      <vt:lpstr>Model Optimization</vt:lpstr>
      <vt:lpstr>Random Search with Cross Validation</vt:lpstr>
      <vt:lpstr>Evaluating if the model is under-fitted or over-fitted</vt:lpstr>
      <vt:lpstr>Handling over-fit of the model</vt:lpstr>
      <vt:lpstr>PowerPoint Presentation</vt:lpstr>
      <vt:lpstr>PowerPoint Presentation</vt:lpstr>
      <vt:lpstr>After fitting the model with new optimal values</vt:lpstr>
      <vt:lpstr>Relative Feature Importance</vt:lpstr>
      <vt:lpstr>Local Interpretable Model-Agnostic Explanations </vt:lpstr>
      <vt:lpstr>Machine Learning from Scratch </vt:lpstr>
      <vt:lpstr>Machine Learning </vt:lpstr>
      <vt:lpstr>Code Structure for implementation of each algorithm</vt:lpstr>
      <vt:lpstr>PowerPoint Presentation</vt:lpstr>
      <vt:lpstr>PowerPoint Presentation</vt:lpstr>
      <vt:lpstr>Linear Regression</vt:lpstr>
      <vt:lpstr>Implementation of Linear Regression </vt:lpstr>
      <vt:lpstr>Fitting the model</vt:lpstr>
      <vt:lpstr>Prediction</vt:lpstr>
      <vt:lpstr>Score</vt:lpstr>
      <vt:lpstr>Problems with closed form solution</vt:lpstr>
      <vt:lpstr>Gradient Descent Algorithm</vt:lpstr>
      <vt:lpstr>Stochastic Gradient Descent </vt:lpstr>
      <vt:lpstr>Implementation</vt:lpstr>
      <vt:lpstr>PowerPoint Presentation</vt:lpstr>
      <vt:lpstr>PowerPoint Presentation</vt:lpstr>
      <vt:lpstr>KNN Regressor and Classifier</vt:lpstr>
      <vt:lpstr>Implementation</vt:lpstr>
      <vt:lpstr>PowerPoint Presentation</vt:lpstr>
      <vt:lpstr>Decision Tree</vt:lpstr>
      <vt:lpstr>Implementation</vt:lpstr>
      <vt:lpstr>Entropy</vt:lpstr>
      <vt:lpstr>Fitting the data</vt:lpstr>
      <vt:lpstr>Fitting the data</vt:lpstr>
      <vt:lpstr>PowerPoint Presentation</vt:lpstr>
      <vt:lpstr>PowerPoint Presentation</vt:lpstr>
      <vt:lpstr>Prediction</vt:lpstr>
      <vt:lpstr>Limitations of Decision Trees</vt:lpstr>
      <vt:lpstr>Bagging Classifier and Regressor</vt:lpstr>
      <vt:lpstr>Implementation</vt:lpstr>
      <vt:lpstr>Prediction</vt:lpstr>
      <vt:lpstr>Limitations</vt:lpstr>
      <vt:lpstr>Random Forest</vt:lpstr>
      <vt:lpstr>Implementation</vt:lpstr>
      <vt:lpstr>PowerPoint Presentation</vt:lpstr>
      <vt:lpstr>Prediction</vt:lpstr>
      <vt:lpstr>Optimal Portfolio</vt:lpstr>
      <vt:lpstr>Project 3: Optimal Portfolio</vt:lpstr>
      <vt:lpstr>Workflow</vt:lpstr>
      <vt:lpstr> Getting the data</vt:lpstr>
      <vt:lpstr>PowerPoint Presentation</vt:lpstr>
      <vt:lpstr>Transforming the data - Pivoting</vt:lpstr>
      <vt:lpstr>Calculating Expected Returns for each stock</vt:lpstr>
      <vt:lpstr>Calculating Expected Returns of a portfolio</vt:lpstr>
      <vt:lpstr>Matrix Equivalents of Portfolio Returns and Variance</vt:lpstr>
      <vt:lpstr>Optimizing weights to minimize risk for a given expected return</vt:lpstr>
      <vt:lpstr>Implementation </vt:lpstr>
      <vt:lpstr>Minimizing the standard deviation </vt:lpstr>
      <vt:lpstr>Risk Vs Returns</vt:lpstr>
      <vt:lpstr>Portfolio I would invest in</vt:lpstr>
      <vt:lpstr>Implementation</vt:lpstr>
      <vt:lpstr>Adding short sale constraints</vt:lpstr>
      <vt:lpstr>Optimal portfolios with short sales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Projects</dc:title>
  <dc:creator>Mahalakshmi Maddu</dc:creator>
  <cp:lastModifiedBy>Dittakavi, Prudhvinath</cp:lastModifiedBy>
  <cp:revision>84</cp:revision>
  <dcterms:created xsi:type="dcterms:W3CDTF">2019-07-13T20:38:29Z</dcterms:created>
  <dcterms:modified xsi:type="dcterms:W3CDTF">2019-07-21T05:40:26Z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